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handoutMasterIdLst>
    <p:handoutMasterId r:id="rId18"/>
  </p:handoutMasterIdLst>
  <p:sldIdLst>
    <p:sldId id="256" r:id="rId5"/>
    <p:sldId id="263" r:id="rId6"/>
    <p:sldId id="257" r:id="rId7"/>
    <p:sldId id="258" r:id="rId8"/>
    <p:sldId id="259" r:id="rId9"/>
    <p:sldId id="273" r:id="rId10"/>
    <p:sldId id="261" r:id="rId11"/>
    <p:sldId id="276" r:id="rId12"/>
    <p:sldId id="260" r:id="rId13"/>
    <p:sldId id="262" r:id="rId14"/>
    <p:sldId id="274"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2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8531" autoAdjust="0"/>
  </p:normalViewPr>
  <p:slideViewPr>
    <p:cSldViewPr snapToGrid="0" showGuides="1">
      <p:cViewPr varScale="1">
        <p:scale>
          <a:sx n="83" d="100"/>
          <a:sy n="83" d="100"/>
        </p:scale>
        <p:origin x="1536" y="90"/>
      </p:cViewPr>
      <p:guideLst>
        <p:guide orient="horz" pos="2160"/>
        <p:guide pos="3840"/>
      </p:guideLst>
    </p:cSldViewPr>
  </p:slideViewPr>
  <p:notesTextViewPr>
    <p:cViewPr>
      <p:scale>
        <a:sx n="3" d="2"/>
        <a:sy n="3" d="2"/>
      </p:scale>
      <p:origin x="0" y="0"/>
    </p:cViewPr>
  </p:notesTextViewPr>
  <p:notesViewPr>
    <p:cSldViewPr snapToGrid="0">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2BC2305-9043-45AE-B8A1-6062D50396A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8878E2A-85D5-4000-9B88-C859F52C62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3ADE46C-81A1-43FB-B8E4-2C816F921C1C}" type="datetimeFigureOut">
              <a:rPr lang="en-US" smtClean="0"/>
              <a:t>12/4/2023</a:t>
            </a:fld>
            <a:endParaRPr lang="en-US" dirty="0"/>
          </a:p>
        </p:txBody>
      </p:sp>
      <p:sp>
        <p:nvSpPr>
          <p:cNvPr id="4" name="Footer Placeholder 3">
            <a:extLst>
              <a:ext uri="{FF2B5EF4-FFF2-40B4-BE49-F238E27FC236}">
                <a16:creationId xmlns:a16="http://schemas.microsoft.com/office/drawing/2014/main" id="{043B4D7C-FE5D-4098-B2E3-E316DB9314A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458A0E0-112E-4F75-AC4A-C0B7F1AD585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0ACE16A-B08D-4117-9FC3-8F9667F4514B}" type="slidenum">
              <a:rPr lang="en-US" smtClean="0"/>
              <a:t>‹#›</a:t>
            </a:fld>
            <a:endParaRPr lang="en-US" dirty="0"/>
          </a:p>
        </p:txBody>
      </p:sp>
    </p:spTree>
    <p:extLst>
      <p:ext uri="{BB962C8B-B14F-4D97-AF65-F5344CB8AC3E}">
        <p14:creationId xmlns:p14="http://schemas.microsoft.com/office/powerpoint/2010/main" val="40822240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png>
</file>

<file path=ppt/media/image19.jp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32EB95-E92B-4DBE-A5E5-BAD87330878F}" type="datetimeFigureOut">
              <a:rPr lang="en-US" smtClean="0"/>
              <a:t>12/4/2023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367C96-DDCA-4867-8F69-39EABFA21D53}" type="slidenum">
              <a:rPr lang="en-US" smtClean="0"/>
              <a:t>‹#›</a:t>
            </a:fld>
            <a:endParaRPr lang="en-US" dirty="0"/>
          </a:p>
        </p:txBody>
      </p:sp>
    </p:spTree>
    <p:extLst>
      <p:ext uri="{BB962C8B-B14F-4D97-AF65-F5344CB8AC3E}">
        <p14:creationId xmlns:p14="http://schemas.microsoft.com/office/powerpoint/2010/main" val="930342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air.org/resource/report/hidden-market-purchasing-power-working-age-adults-disabilitie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1</a:t>
            </a:fld>
            <a:endParaRPr lang="en-US" dirty="0"/>
          </a:p>
        </p:txBody>
      </p:sp>
    </p:spTree>
    <p:extLst>
      <p:ext uri="{BB962C8B-B14F-4D97-AF65-F5344CB8AC3E}">
        <p14:creationId xmlns:p14="http://schemas.microsoft.com/office/powerpoint/2010/main" val="1003953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12</a:t>
            </a:fld>
            <a:endParaRPr lang="en-US" dirty="0"/>
          </a:p>
        </p:txBody>
      </p:sp>
    </p:spTree>
    <p:extLst>
      <p:ext uri="{BB962C8B-B14F-4D97-AF65-F5344CB8AC3E}">
        <p14:creationId xmlns:p14="http://schemas.microsoft.com/office/powerpoint/2010/main" val="23408205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Accessibility</a:t>
            </a:r>
            <a:r>
              <a:rPr lang="en-US" dirty="0"/>
              <a:t> – how well can your product be used by people of all abilities?</a:t>
            </a:r>
          </a:p>
          <a:p>
            <a:pPr marL="171450" indent="-171450">
              <a:buFont typeface="Arial" panose="020B0604020202020204" pitchFamily="34" charset="0"/>
              <a:buChar char="•"/>
            </a:pPr>
            <a:r>
              <a:rPr lang="en-US" b="1" dirty="0"/>
              <a:t>Disability</a:t>
            </a:r>
            <a:r>
              <a:rPr lang="en-US" dirty="0"/>
              <a:t> – A disability is basically a mismatch in interaction between a person’s body and the features of their environment in which they live.</a:t>
            </a:r>
          </a:p>
          <a:p>
            <a:pPr marL="171450" indent="-171450">
              <a:buFont typeface="Arial" panose="020B0604020202020204" pitchFamily="34" charset="0"/>
              <a:buChar char="•"/>
            </a:pPr>
            <a:r>
              <a:rPr lang="en-US" b="1" dirty="0"/>
              <a:t>Adaptive/Assistive Technology (AT) </a:t>
            </a:r>
            <a:r>
              <a:rPr lang="en-US" dirty="0"/>
              <a:t>- is any item, piece of equipment, software program, or product that is used to increase, maintain, or improve the functional capabilities of people with disabilities.</a:t>
            </a:r>
          </a:p>
          <a:p>
            <a:pPr marL="171450" indent="-171450">
              <a:buFont typeface="Arial" panose="020B0604020202020204" pitchFamily="34" charset="0"/>
              <a:buChar char="•"/>
            </a:pPr>
            <a:r>
              <a:rPr lang="en-US" b="1" dirty="0"/>
              <a:t>A11y</a:t>
            </a:r>
            <a:r>
              <a:rPr lang="en-US" dirty="0"/>
              <a:t> – a commonly accepted </a:t>
            </a:r>
            <a:r>
              <a:rPr lang="en-US" dirty="0" err="1"/>
              <a:t>numeronym</a:t>
            </a:r>
            <a:r>
              <a:rPr lang="en-US" dirty="0"/>
              <a:t> for Accessibility that stands for the fact that Accessibility starts with an “A”, ends with a “Y” and has 11 characters in between.</a:t>
            </a:r>
          </a:p>
        </p:txBody>
      </p:sp>
      <p:sp>
        <p:nvSpPr>
          <p:cNvPr id="4" name="Slide Number Placeholder 3"/>
          <p:cNvSpPr>
            <a:spLocks noGrp="1"/>
          </p:cNvSpPr>
          <p:nvPr>
            <p:ph type="sldNum" sz="quarter" idx="5"/>
          </p:nvPr>
        </p:nvSpPr>
        <p:spPr/>
        <p:txBody>
          <a:bodyPr/>
          <a:lstStyle/>
          <a:p>
            <a:fld id="{F4367C96-DDCA-4867-8F69-39EABFA21D53}" type="slidenum">
              <a:rPr lang="en-US" smtClean="0"/>
              <a:t>4</a:t>
            </a:fld>
            <a:endParaRPr lang="en-US" dirty="0"/>
          </a:p>
        </p:txBody>
      </p:sp>
    </p:spTree>
    <p:extLst>
      <p:ext uri="{BB962C8B-B14F-4D97-AF65-F5344CB8AC3E}">
        <p14:creationId xmlns:p14="http://schemas.microsoft.com/office/powerpoint/2010/main" val="2011748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Jeremy Andrew Davis has awesome videos describing the differences between the Social and Medical models:</a:t>
            </a:r>
          </a:p>
          <a:p>
            <a:pPr marL="171450" indent="-171450">
              <a:buFont typeface="Arial" panose="020B0604020202020204" pitchFamily="34" charset="0"/>
              <a:buChar char="•"/>
            </a:pPr>
            <a:r>
              <a:rPr lang="en-US" dirty="0"/>
              <a:t>Jeremy Andrew Davis on Instagram: https://www.instagram.com/jeremyandrewdavis/</a:t>
            </a:r>
          </a:p>
        </p:txBody>
      </p:sp>
      <p:sp>
        <p:nvSpPr>
          <p:cNvPr id="4" name="Slide Number Placeholder 3"/>
          <p:cNvSpPr>
            <a:spLocks noGrp="1"/>
          </p:cNvSpPr>
          <p:nvPr>
            <p:ph type="sldNum" sz="quarter" idx="5"/>
          </p:nvPr>
        </p:nvSpPr>
        <p:spPr/>
        <p:txBody>
          <a:bodyPr/>
          <a:lstStyle/>
          <a:p>
            <a:fld id="{F4367C96-DDCA-4867-8F69-39EABFA21D53}" type="slidenum">
              <a:rPr lang="en-US" smtClean="0"/>
              <a:t>5</a:t>
            </a:fld>
            <a:endParaRPr lang="en-US" dirty="0"/>
          </a:p>
        </p:txBody>
      </p:sp>
    </p:spTree>
    <p:extLst>
      <p:ext uri="{BB962C8B-B14F-4D97-AF65-F5344CB8AC3E}">
        <p14:creationId xmlns:p14="http://schemas.microsoft.com/office/powerpoint/2010/main" val="2434032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Disabilities can affect people in different ways</a:t>
            </a:r>
            <a:r>
              <a:rPr lang="en-US" dirty="0"/>
              <a:t>:</a:t>
            </a:r>
          </a:p>
          <a:p>
            <a:pPr marL="171450" indent="-171450">
              <a:buFont typeface="Arial" panose="020B0604020202020204" pitchFamily="34" charset="0"/>
              <a:buChar char="•"/>
            </a:pPr>
            <a:r>
              <a:rPr lang="en-US" dirty="0"/>
              <a:t>What part of their life does it affect?</a:t>
            </a:r>
          </a:p>
          <a:p>
            <a:pPr marL="914400" lvl="1" indent="-457200">
              <a:buFont typeface="Arial" panose="020B0604020202020204" pitchFamily="34" charset="0"/>
              <a:buChar char="•"/>
            </a:pPr>
            <a:r>
              <a:rPr lang="en-US" sz="2800" dirty="0"/>
              <a:t>Ability to eat</a:t>
            </a:r>
          </a:p>
          <a:p>
            <a:pPr marL="914400" lvl="1" indent="-457200">
              <a:buFont typeface="Arial" panose="020B0604020202020204" pitchFamily="34" charset="0"/>
              <a:buChar char="•"/>
            </a:pPr>
            <a:r>
              <a:rPr lang="en-US" sz="2800" dirty="0"/>
              <a:t>Ability to breathe</a:t>
            </a:r>
          </a:p>
          <a:p>
            <a:pPr marL="914400" lvl="1" indent="-457200">
              <a:buFont typeface="Arial" panose="020B0604020202020204" pitchFamily="34" charset="0"/>
              <a:buChar char="•"/>
            </a:pPr>
            <a:r>
              <a:rPr lang="en-US" sz="2800" dirty="0"/>
              <a:t>Ability to walk, stand, or lift</a:t>
            </a:r>
          </a:p>
          <a:p>
            <a:pPr marL="914400" lvl="1" indent="-457200">
              <a:buFont typeface="Arial" panose="020B0604020202020204" pitchFamily="34" charset="0"/>
              <a:buChar char="•"/>
            </a:pPr>
            <a:r>
              <a:rPr lang="en-US" sz="2800" dirty="0"/>
              <a:t>Ability to interpret information</a:t>
            </a:r>
          </a:p>
          <a:p>
            <a:pPr marL="914400" lvl="1" indent="-457200">
              <a:buFont typeface="Arial" panose="020B0604020202020204" pitchFamily="34" charset="0"/>
              <a:buChar char="•"/>
            </a:pPr>
            <a:r>
              <a:rPr lang="en-US" sz="2800" dirty="0"/>
              <a:t>Ability to see or hear</a:t>
            </a:r>
          </a:p>
          <a:p>
            <a:pPr marL="914400" lvl="1" indent="-457200">
              <a:buFont typeface="Arial" panose="020B0604020202020204" pitchFamily="34" charset="0"/>
              <a:buChar char="•"/>
            </a:pPr>
            <a:r>
              <a:rPr lang="en-US" sz="2800" dirty="0"/>
              <a:t>Ability to care for themselves</a:t>
            </a:r>
          </a:p>
          <a:p>
            <a:pPr marL="171450" indent="-171450">
              <a:buFont typeface="Arial" panose="020B0604020202020204" pitchFamily="34" charset="0"/>
              <a:buChar char="•"/>
            </a:pPr>
            <a:r>
              <a:rPr lang="en-US" dirty="0"/>
              <a:t>Visibility of the disability</a:t>
            </a:r>
          </a:p>
          <a:p>
            <a:pPr marL="171450" indent="-171450">
              <a:buFont typeface="Arial" panose="020B0604020202020204" pitchFamily="34" charset="0"/>
              <a:buChar char="•"/>
            </a:pPr>
            <a:r>
              <a:rPr lang="en-US" dirty="0"/>
              <a:t>When does it affect them? (temporary, permanent, situational)</a:t>
            </a:r>
          </a:p>
        </p:txBody>
      </p:sp>
      <p:sp>
        <p:nvSpPr>
          <p:cNvPr id="4" name="Slide Number Placeholder 3"/>
          <p:cNvSpPr>
            <a:spLocks noGrp="1"/>
          </p:cNvSpPr>
          <p:nvPr>
            <p:ph type="sldNum" sz="quarter" idx="5"/>
          </p:nvPr>
        </p:nvSpPr>
        <p:spPr/>
        <p:txBody>
          <a:bodyPr/>
          <a:lstStyle/>
          <a:p>
            <a:fld id="{F4367C96-DDCA-4867-8F69-39EABFA21D53}" type="slidenum">
              <a:rPr lang="en-US" smtClean="0"/>
              <a:t>6</a:t>
            </a:fld>
            <a:endParaRPr lang="en-US" dirty="0"/>
          </a:p>
        </p:txBody>
      </p:sp>
    </p:spTree>
    <p:extLst>
      <p:ext uri="{BB962C8B-B14F-4D97-AF65-F5344CB8AC3E}">
        <p14:creationId xmlns:p14="http://schemas.microsoft.com/office/powerpoint/2010/main" val="215025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err="1"/>
              <a:t>Intopia’s</a:t>
            </a:r>
            <a:r>
              <a:rPr lang="en-US" dirty="0"/>
              <a:t> WCAG 2.2 Map can be found at the following URL: https://intopia.digital/articles/intopia-launches-wcag-2-2-map/</a:t>
            </a:r>
          </a:p>
          <a:p>
            <a:pPr marL="171450" indent="-171450">
              <a:buFont typeface="Arial" panose="020B0604020202020204" pitchFamily="34" charset="0"/>
              <a:buChar char="•"/>
            </a:pPr>
            <a:r>
              <a:rPr lang="en-US" dirty="0" err="1"/>
              <a:t>Intopia’s</a:t>
            </a:r>
            <a:r>
              <a:rPr lang="en-US" dirty="0"/>
              <a:t> WCAG 2.1 Map can be found at the following URL: https://intopia.digital/articles/intopia-launches-wcag-2-1-map/</a:t>
            </a:r>
          </a:p>
          <a:p>
            <a:pPr marL="171450" indent="-171450">
              <a:buFont typeface="Arial" panose="020B0604020202020204" pitchFamily="34" charset="0"/>
              <a:buChar char="•"/>
            </a:pPr>
            <a:r>
              <a:rPr lang="en-US" dirty="0"/>
              <a:t>Alternatively, you can view the WCAG 2.2 Guidelines at the following W3C URL: https://www.w3.org/TR/WCAG22/</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“Note that even content that conforms at the highest level (AAA) will not be accessible to individuals with all types, degrees, or combinations of disability, particularly in the cognitive, language, and learning areas.” - WCAG 2 Layers of Guidance</a:t>
            </a:r>
          </a:p>
          <a:p>
            <a:pPr marL="171450" lvl="0" indent="-171450">
              <a:buFont typeface="Arial" panose="020B0604020202020204" pitchFamily="34" charset="0"/>
              <a:buChar char="•"/>
            </a:pPr>
            <a:r>
              <a:rPr lang="en-US" dirty="0"/>
              <a:t>WCAG is broken down into:</a:t>
            </a:r>
          </a:p>
          <a:p>
            <a:pPr marL="628650" lvl="1" indent="-171450">
              <a:buFont typeface="Arial" panose="020B0604020202020204" pitchFamily="34" charset="0"/>
              <a:buChar char="•"/>
            </a:pPr>
            <a:r>
              <a:rPr lang="en-US" dirty="0"/>
              <a:t>4 Principles (POUR)</a:t>
            </a:r>
          </a:p>
          <a:p>
            <a:pPr marL="1085850" lvl="2" indent="-171450">
              <a:buFont typeface="Arial" panose="020B0604020202020204" pitchFamily="34" charset="0"/>
              <a:buChar char="•"/>
            </a:pPr>
            <a:r>
              <a:rPr lang="en-US" dirty="0"/>
              <a:t>Perceivable</a:t>
            </a:r>
          </a:p>
          <a:p>
            <a:pPr marL="1085850" lvl="2" indent="-171450">
              <a:buFont typeface="Arial" panose="020B0604020202020204" pitchFamily="34" charset="0"/>
              <a:buChar char="•"/>
            </a:pPr>
            <a:r>
              <a:rPr lang="en-US" dirty="0"/>
              <a:t>Operable</a:t>
            </a:r>
          </a:p>
          <a:p>
            <a:pPr marL="1085850" lvl="2" indent="-171450">
              <a:buFont typeface="Arial" panose="020B0604020202020204" pitchFamily="34" charset="0"/>
              <a:buChar char="•"/>
            </a:pPr>
            <a:r>
              <a:rPr lang="en-US" dirty="0"/>
              <a:t>Understandable</a:t>
            </a:r>
          </a:p>
          <a:p>
            <a:pPr marL="1085850" lvl="2" indent="-171450">
              <a:buFont typeface="Arial" panose="020B0604020202020204" pitchFamily="34" charset="0"/>
              <a:buChar char="•"/>
            </a:pPr>
            <a:r>
              <a:rPr lang="en-US" dirty="0"/>
              <a:t>Robust</a:t>
            </a:r>
          </a:p>
          <a:p>
            <a:pPr marL="171450" lvl="0" indent="-171450">
              <a:buFont typeface="Arial" panose="020B0604020202020204" pitchFamily="34" charset="0"/>
              <a:buChar char="•"/>
            </a:pPr>
            <a:r>
              <a:rPr lang="en-US" dirty="0"/>
              <a:t>Those 4 principles are then divided up into 13 Guidelines, which are then further split up by a total of 86 Success Criteria.</a:t>
            </a:r>
          </a:p>
          <a:p>
            <a:pPr marL="171450" lvl="0" indent="-171450">
              <a:buFont typeface="Arial" panose="020B0604020202020204" pitchFamily="34" charset="0"/>
              <a:buChar char="•"/>
            </a:pPr>
            <a:r>
              <a:rPr lang="en-US" dirty="0"/>
              <a:t>Those Success Criteria are then split up across 3 levels of Conformance (A, AA, AAA)</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7</a:t>
            </a:fld>
            <a:endParaRPr lang="en-US" dirty="0"/>
          </a:p>
        </p:txBody>
      </p:sp>
    </p:spTree>
    <p:extLst>
      <p:ext uri="{BB962C8B-B14F-4D97-AF65-F5344CB8AC3E}">
        <p14:creationId xmlns:p14="http://schemas.microsoft.com/office/powerpoint/2010/main" val="869859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dirty="0"/>
              <a:t>Americans with Disabilities Act (ADA)</a:t>
            </a:r>
          </a:p>
          <a:p>
            <a:pPr marL="171450" indent="-171450">
              <a:buFont typeface="Arial" panose="020B0604020202020204" pitchFamily="34" charset="0"/>
              <a:buChar char="•"/>
            </a:pPr>
            <a:r>
              <a:rPr lang="en-US" sz="1200" dirty="0"/>
              <a:t>Section 508 of the Rehabilitation Act of 1973</a:t>
            </a:r>
          </a:p>
          <a:p>
            <a:pPr marL="171450" indent="-171450">
              <a:buFont typeface="Arial" panose="020B0604020202020204" pitchFamily="34" charset="0"/>
              <a:buChar char="•"/>
            </a:pPr>
            <a:r>
              <a:rPr lang="en-US" sz="1200" dirty="0"/>
              <a:t>Section 255 of the Communications Act</a:t>
            </a:r>
          </a:p>
        </p:txBody>
      </p:sp>
      <p:sp>
        <p:nvSpPr>
          <p:cNvPr id="4" name="Slide Number Placeholder 3"/>
          <p:cNvSpPr>
            <a:spLocks noGrp="1"/>
          </p:cNvSpPr>
          <p:nvPr>
            <p:ph type="sldNum" sz="quarter" idx="5"/>
          </p:nvPr>
        </p:nvSpPr>
        <p:spPr/>
        <p:txBody>
          <a:bodyPr/>
          <a:lstStyle/>
          <a:p>
            <a:fld id="{F4367C96-DDCA-4867-8F69-39EABFA21D53}" type="slidenum">
              <a:rPr lang="en-US" smtClean="0"/>
              <a:t>8</a:t>
            </a:fld>
            <a:endParaRPr lang="en-US" dirty="0"/>
          </a:p>
        </p:txBody>
      </p:sp>
    </p:spTree>
    <p:extLst>
      <p:ext uri="{BB962C8B-B14F-4D97-AF65-F5344CB8AC3E}">
        <p14:creationId xmlns:p14="http://schemas.microsoft.com/office/powerpoint/2010/main" val="15807257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solidFill>
                  <a:schemeClr val="accent3">
                    <a:lumMod val="20000"/>
                    <a:lumOff val="80000"/>
                  </a:schemeClr>
                </a:solidFill>
              </a:rPr>
              <a:t>Accessibility helps to</a:t>
            </a:r>
            <a:r>
              <a:rPr lang="en-US" dirty="0">
                <a:solidFill>
                  <a:schemeClr val="accent3">
                    <a:lumMod val="20000"/>
                    <a:lumOff val="80000"/>
                  </a:schemeClr>
                </a:solidFill>
              </a:rPr>
              <a:t>:</a:t>
            </a:r>
          </a:p>
          <a:p>
            <a:pPr marL="628650" lvl="1" indent="-171450">
              <a:buFont typeface="Arial" panose="020B0604020202020204" pitchFamily="34" charset="0"/>
              <a:buChar char="•"/>
            </a:pPr>
            <a:r>
              <a:rPr lang="en-US" sz="1200" dirty="0">
                <a:solidFill>
                  <a:schemeClr val="accent3">
                    <a:lumMod val="20000"/>
                    <a:lumOff val="80000"/>
                  </a:schemeClr>
                </a:solidFill>
              </a:rPr>
              <a:t>Remove barriers</a:t>
            </a:r>
          </a:p>
          <a:p>
            <a:pPr marL="628650" lvl="1" indent="-171450">
              <a:buFont typeface="Arial" panose="020B0604020202020204" pitchFamily="34" charset="0"/>
              <a:buChar char="•"/>
            </a:pPr>
            <a:r>
              <a:rPr lang="en-US" sz="1200" dirty="0">
                <a:solidFill>
                  <a:schemeClr val="accent3">
                    <a:lumMod val="20000"/>
                    <a:lumOff val="80000"/>
                  </a:schemeClr>
                </a:solidFill>
              </a:rPr>
              <a:t>Allow equal access</a:t>
            </a:r>
            <a:endParaRPr lang="en-US" sz="800" b="1" dirty="0">
              <a:solidFill>
                <a:schemeClr val="accent3">
                  <a:lumMod val="20000"/>
                  <a:lumOff val="80000"/>
                </a:schemeClr>
              </a:solidFill>
            </a:endParaRPr>
          </a:p>
          <a:p>
            <a:pPr marL="171450" indent="-171450">
              <a:buFont typeface="Arial" panose="020B0604020202020204" pitchFamily="34" charset="0"/>
              <a:buChar char="•"/>
            </a:pPr>
            <a:r>
              <a:rPr lang="en-US" b="1" dirty="0">
                <a:solidFill>
                  <a:schemeClr val="accent3">
                    <a:lumMod val="20000"/>
                    <a:lumOff val="80000"/>
                  </a:schemeClr>
                </a:solidFill>
              </a:rPr>
              <a:t>Through that we create an environment that</a:t>
            </a:r>
            <a:r>
              <a:rPr lang="en-US" dirty="0">
                <a:solidFill>
                  <a:schemeClr val="accent3">
                    <a:lumMod val="20000"/>
                    <a:lumOff val="80000"/>
                  </a:schemeClr>
                </a:solidFill>
              </a:rPr>
              <a:t>:</a:t>
            </a:r>
          </a:p>
          <a:p>
            <a:pPr marL="628650" lvl="1" indent="-171450">
              <a:buFont typeface="Arial" panose="020B0604020202020204" pitchFamily="34" charset="0"/>
              <a:buChar char="•"/>
            </a:pPr>
            <a:r>
              <a:rPr lang="en-US" sz="1200" dirty="0">
                <a:solidFill>
                  <a:schemeClr val="accent3">
                    <a:lumMod val="20000"/>
                    <a:lumOff val="80000"/>
                  </a:schemeClr>
                </a:solidFill>
              </a:rPr>
              <a:t>Feels more welcoming / inclusive</a:t>
            </a:r>
          </a:p>
          <a:p>
            <a:pPr marL="628650" lvl="1" indent="-171450">
              <a:buFont typeface="Arial" panose="020B0604020202020204" pitchFamily="34" charset="0"/>
              <a:buChar char="•"/>
            </a:pPr>
            <a:r>
              <a:rPr lang="en-US" sz="1200" dirty="0">
                <a:solidFill>
                  <a:schemeClr val="accent3">
                    <a:lumMod val="20000"/>
                    <a:lumOff val="80000"/>
                  </a:schemeClr>
                </a:solidFill>
              </a:rPr>
              <a:t>Encourages diversity</a:t>
            </a:r>
          </a:p>
          <a:p>
            <a:pPr marL="628650" lvl="1" indent="-171450">
              <a:buFont typeface="Arial" panose="020B0604020202020204" pitchFamily="34" charset="0"/>
              <a:buChar char="•"/>
            </a:pPr>
            <a:r>
              <a:rPr lang="en-US" sz="1200" dirty="0">
                <a:solidFill>
                  <a:schemeClr val="accent3">
                    <a:lumMod val="20000"/>
                    <a:lumOff val="80000"/>
                  </a:schemeClr>
                </a:solidFill>
              </a:rPr>
              <a:t>Helps people make informed decisions</a:t>
            </a:r>
          </a:p>
          <a:p>
            <a:pPr marL="628650" lvl="1" indent="-171450">
              <a:buFont typeface="Arial" panose="020B0604020202020204" pitchFamily="34" charset="0"/>
              <a:buChar char="•"/>
            </a:pPr>
            <a:r>
              <a:rPr lang="en-US" sz="1200" dirty="0">
                <a:solidFill>
                  <a:schemeClr val="accent3">
                    <a:lumMod val="20000"/>
                    <a:lumOff val="80000"/>
                  </a:schemeClr>
                </a:solidFill>
              </a:rPr>
              <a:t>Encouraging innovation / productivity / progress</a:t>
            </a:r>
            <a:endParaRPr lang="en-US" dirty="0"/>
          </a:p>
          <a:p>
            <a:pPr marL="171450" lvl="0" indent="-171450">
              <a:buFont typeface="Arial" panose="020B0604020202020204" pitchFamily="34" charset="0"/>
              <a:buChar char="•"/>
            </a:pPr>
            <a:r>
              <a:rPr lang="en-US" dirty="0">
                <a:solidFill>
                  <a:schemeClr val="accent3">
                    <a:lumMod val="20000"/>
                    <a:lumOff val="80000"/>
                  </a:schemeClr>
                </a:solidFill>
                <a:hlinkClick r:id="rId3">
                  <a:extLst>
                    <a:ext uri="{A12FA001-AC4F-418D-AE19-62706E023703}">
                      <ahyp:hlinkClr xmlns:ahyp="http://schemas.microsoft.com/office/drawing/2018/hyperlinkcolor" val="tx"/>
                    </a:ext>
                  </a:extLst>
                </a:hlinkClick>
              </a:rPr>
              <a:t>A Hidden Market: The Purchasing Power of Working-Age Adults With Disabilities | American Institutes for Research (air.org)</a:t>
            </a:r>
            <a:endParaRPr lang="en-US" dirty="0">
              <a:solidFill>
                <a:schemeClr val="accent3">
                  <a:lumMod val="20000"/>
                  <a:lumOff val="80000"/>
                </a:schemeClr>
              </a:solidFill>
            </a:endParaRPr>
          </a:p>
          <a:p>
            <a:pPr marL="628650" lvl="1" indent="-171450">
              <a:buFont typeface="Arial" panose="020B0604020202020204" pitchFamily="34" charset="0"/>
              <a:buChar char="•"/>
            </a:pPr>
            <a:r>
              <a:rPr lang="en-US" b="1" dirty="0">
                <a:solidFill>
                  <a:schemeClr val="accent3">
                    <a:lumMod val="20000"/>
                    <a:lumOff val="80000"/>
                  </a:schemeClr>
                </a:solidFill>
              </a:rPr>
              <a:t>Article URL</a:t>
            </a:r>
            <a:r>
              <a:rPr lang="en-US" dirty="0">
                <a:solidFill>
                  <a:schemeClr val="accent3">
                    <a:lumMod val="20000"/>
                    <a:lumOff val="80000"/>
                  </a:schemeClr>
                </a:solidFill>
              </a:rPr>
              <a:t>: https://www.air.org/resource/report/hidden-market-purchasing-power-working-age-adults-disabilities</a:t>
            </a:r>
          </a:p>
          <a:p>
            <a:pPr marL="628650" lvl="1" indent="-171450">
              <a:buFont typeface="Arial" panose="020B0604020202020204" pitchFamily="34" charset="0"/>
              <a:buChar char="•"/>
            </a:pPr>
            <a:r>
              <a:rPr lang="en-US" i="1" dirty="0"/>
              <a:t>`</a:t>
            </a:r>
            <a:r>
              <a:rPr lang="en-US" dirty="0"/>
              <a:t>The total disposable income for U.S. adults with disabilities is about $490 billion, which is comparable to other significant market segments, such as African Americans ($501 billion) and Hispanics ($582 billion). (Disposable income is what is left after taxes are paid.); and Discretionary income for working-age people with disabilities is about $21 billion, which is greater than that of the African-American ($3 billion) and Hispanic ($16 billion) market segments, combined. (Discretionary income is the money remaining after deducting taxes, other mandatory charges, and spending on necessities, such as food and housing.”</a:t>
            </a:r>
          </a:p>
        </p:txBody>
      </p:sp>
      <p:sp>
        <p:nvSpPr>
          <p:cNvPr id="4" name="Slide Number Placeholder 3"/>
          <p:cNvSpPr>
            <a:spLocks noGrp="1"/>
          </p:cNvSpPr>
          <p:nvPr>
            <p:ph type="sldNum" sz="quarter" idx="5"/>
          </p:nvPr>
        </p:nvSpPr>
        <p:spPr/>
        <p:txBody>
          <a:bodyPr/>
          <a:lstStyle/>
          <a:p>
            <a:fld id="{F4367C96-DDCA-4867-8F69-39EABFA21D53}" type="slidenum">
              <a:rPr lang="en-US" smtClean="0"/>
              <a:t>9</a:t>
            </a:fld>
            <a:endParaRPr lang="en-US" dirty="0"/>
          </a:p>
        </p:txBody>
      </p:sp>
    </p:spTree>
    <p:extLst>
      <p:ext uri="{BB962C8B-B14F-4D97-AF65-F5344CB8AC3E}">
        <p14:creationId xmlns:p14="http://schemas.microsoft.com/office/powerpoint/2010/main" val="3917641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Shift left</a:t>
            </a:r>
          </a:p>
          <a:p>
            <a:pPr marL="171450" indent="-171450">
              <a:buFont typeface="Arial" panose="020B0604020202020204" pitchFamily="34" charset="0"/>
              <a:buChar char="•"/>
            </a:pPr>
            <a:r>
              <a:rPr lang="en-US" dirty="0"/>
              <a:t>Speaking up / being an ally</a:t>
            </a:r>
          </a:p>
          <a:p>
            <a:pPr marL="171450" indent="-171450">
              <a:buFont typeface="Arial" panose="020B0604020202020204" pitchFamily="34" charset="0"/>
              <a:buChar char="•"/>
            </a:pPr>
            <a:r>
              <a:rPr lang="en-US" dirty="0"/>
              <a:t>Nothing without us</a:t>
            </a:r>
          </a:p>
          <a:p>
            <a:pPr marL="171450" indent="-171450">
              <a:buFont typeface="Arial" panose="020B0604020202020204" pitchFamily="34" charset="0"/>
              <a:buChar char="•"/>
            </a:pPr>
            <a:r>
              <a:rPr lang="en-US" dirty="0"/>
              <a:t>Respectful, people-first language</a:t>
            </a:r>
          </a:p>
          <a:p>
            <a:pPr marL="171450" indent="-171450">
              <a:buFont typeface="Arial" panose="020B0604020202020204" pitchFamily="34" charset="0"/>
              <a:buChar char="•"/>
            </a:pPr>
            <a:r>
              <a:rPr lang="en-US" dirty="0"/>
              <a:t>Follow best practices and guidelines</a:t>
            </a:r>
          </a:p>
          <a:p>
            <a:pPr marL="171450" indent="-171450">
              <a:buFont typeface="Arial" panose="020B0604020202020204" pitchFamily="34" charset="0"/>
              <a:buChar char="•"/>
            </a:pPr>
            <a:r>
              <a:rPr lang="en-US" dirty="0"/>
              <a:t>Involve a variety of expertise, utilities, departments, etc.</a:t>
            </a:r>
          </a:p>
        </p:txBody>
      </p:sp>
      <p:sp>
        <p:nvSpPr>
          <p:cNvPr id="4" name="Slide Number Placeholder 3"/>
          <p:cNvSpPr>
            <a:spLocks noGrp="1"/>
          </p:cNvSpPr>
          <p:nvPr>
            <p:ph type="sldNum" sz="quarter" idx="5"/>
          </p:nvPr>
        </p:nvSpPr>
        <p:spPr/>
        <p:txBody>
          <a:bodyPr/>
          <a:lstStyle/>
          <a:p>
            <a:fld id="{F4367C96-DDCA-4867-8F69-39EABFA21D53}" type="slidenum">
              <a:rPr lang="en-US" smtClean="0"/>
              <a:t>10</a:t>
            </a:fld>
            <a:endParaRPr lang="en-US" dirty="0"/>
          </a:p>
        </p:txBody>
      </p:sp>
    </p:spTree>
    <p:extLst>
      <p:ext uri="{BB962C8B-B14F-4D97-AF65-F5344CB8AC3E}">
        <p14:creationId xmlns:p14="http://schemas.microsoft.com/office/powerpoint/2010/main" val="759042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367C96-DDCA-4867-8F69-39EABFA21D53}" type="slidenum">
              <a:rPr lang="en-US" smtClean="0"/>
              <a:t>11</a:t>
            </a:fld>
            <a:endParaRPr lang="en-US" dirty="0"/>
          </a:p>
        </p:txBody>
      </p:sp>
    </p:spTree>
    <p:extLst>
      <p:ext uri="{BB962C8B-B14F-4D97-AF65-F5344CB8AC3E}">
        <p14:creationId xmlns:p14="http://schemas.microsoft.com/office/powerpoint/2010/main" val="24688364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B9FF4-5E5F-4912-946D-1F8AA7DD0B14}"/>
              </a:ext>
            </a:extLst>
          </p:cNvPr>
          <p:cNvSpPr>
            <a:spLocks noGrp="1"/>
          </p:cNvSpPr>
          <p:nvPr>
            <p:ph type="ctrTitle"/>
          </p:nvPr>
        </p:nvSpPr>
        <p:spPr>
          <a:xfrm>
            <a:off x="1047750" y="5010150"/>
            <a:ext cx="10096500" cy="920750"/>
          </a:xfrm>
        </p:spPr>
        <p:txBody>
          <a:bodyPr anchor="b">
            <a:normAutofit/>
          </a:bodyPr>
          <a:lstStyle>
            <a:lvl1pPr algn="ctr">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8A15329-8D3B-422F-AA3D-157CACBFFE3D}"/>
              </a:ext>
            </a:extLst>
          </p:cNvPr>
          <p:cNvSpPr>
            <a:spLocks noGrp="1"/>
          </p:cNvSpPr>
          <p:nvPr>
            <p:ph type="subTitle" idx="1"/>
          </p:nvPr>
        </p:nvSpPr>
        <p:spPr>
          <a:xfrm>
            <a:off x="1047750" y="6022975"/>
            <a:ext cx="10096500" cy="447675"/>
          </a:xfrm>
        </p:spPr>
        <p:txBody>
          <a:bodyPr>
            <a:no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B3E73B6-12C8-4526-AFDD-485DCDEC9763}"/>
              </a:ext>
            </a:extLst>
          </p:cNvPr>
          <p:cNvSpPr>
            <a:spLocks noGrp="1"/>
          </p:cNvSpPr>
          <p:nvPr>
            <p:ph type="dt" sz="half" idx="10"/>
          </p:nvPr>
        </p:nvSpPr>
        <p:spPr/>
        <p:txBody>
          <a:bodyPr/>
          <a:lstStyle/>
          <a:p>
            <a:r>
              <a:rPr lang="en-US"/>
              <a:t>11/10/2023</a:t>
            </a:r>
            <a:endParaRPr lang="en-US" dirty="0"/>
          </a:p>
        </p:txBody>
      </p:sp>
      <p:sp>
        <p:nvSpPr>
          <p:cNvPr id="5" name="Footer Placeholder 4">
            <a:extLst>
              <a:ext uri="{FF2B5EF4-FFF2-40B4-BE49-F238E27FC236}">
                <a16:creationId xmlns:a16="http://schemas.microsoft.com/office/drawing/2014/main" id="{3D3FA7DF-AC95-4A3E-9FF1-D1EEF9A9BA7E}"/>
              </a:ext>
            </a:extLst>
          </p:cNvPr>
          <p:cNvSpPr>
            <a:spLocks noGrp="1"/>
          </p:cNvSpPr>
          <p:nvPr>
            <p:ph type="ftr" sz="quarter" idx="11"/>
          </p:nvPr>
        </p:nvSpPr>
        <p:spPr/>
        <p:txBody>
          <a:bodyPr/>
          <a:lstStyle/>
          <a:p>
            <a:r>
              <a:rPr lang="en-US"/>
              <a:t>TechBash 2023</a:t>
            </a:r>
            <a:endParaRPr lang="en-US" dirty="0"/>
          </a:p>
        </p:txBody>
      </p:sp>
      <p:sp>
        <p:nvSpPr>
          <p:cNvPr id="6" name="Slide Number Placeholder 5">
            <a:extLst>
              <a:ext uri="{FF2B5EF4-FFF2-40B4-BE49-F238E27FC236}">
                <a16:creationId xmlns:a16="http://schemas.microsoft.com/office/drawing/2014/main" id="{71E5EF6D-8758-44B9-80C1-865573FC8178}"/>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840465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F92F6-2683-48CC-8D7E-FE38C1BC49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447D80-7253-4EDA-AC92-046C9252FD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2E2FBC-BD33-408B-A4B8-F549EEAF38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51533F-CF3A-438B-BDD0-C62361C2BF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F458CD-9CDB-4739-8458-48D272DEE5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F8DC93-E93F-4A50-ADB0-9EE2165C3BB1}"/>
              </a:ext>
            </a:extLst>
          </p:cNvPr>
          <p:cNvSpPr>
            <a:spLocks noGrp="1"/>
          </p:cNvSpPr>
          <p:nvPr>
            <p:ph type="dt" sz="half" idx="10"/>
          </p:nvPr>
        </p:nvSpPr>
        <p:spPr/>
        <p:txBody>
          <a:bodyPr/>
          <a:lstStyle/>
          <a:p>
            <a:r>
              <a:rPr lang="en-US"/>
              <a:t>11/10/2023</a:t>
            </a:r>
            <a:endParaRPr lang="en-US" dirty="0"/>
          </a:p>
        </p:txBody>
      </p:sp>
      <p:sp>
        <p:nvSpPr>
          <p:cNvPr id="8" name="Footer Placeholder 7">
            <a:extLst>
              <a:ext uri="{FF2B5EF4-FFF2-40B4-BE49-F238E27FC236}">
                <a16:creationId xmlns:a16="http://schemas.microsoft.com/office/drawing/2014/main" id="{4EEFA520-E658-463E-8A0D-EE534D40B6F8}"/>
              </a:ext>
            </a:extLst>
          </p:cNvPr>
          <p:cNvSpPr>
            <a:spLocks noGrp="1"/>
          </p:cNvSpPr>
          <p:nvPr>
            <p:ph type="ftr" sz="quarter" idx="11"/>
          </p:nvPr>
        </p:nvSpPr>
        <p:spPr/>
        <p:txBody>
          <a:bodyPr/>
          <a:lstStyle/>
          <a:p>
            <a:r>
              <a:rPr lang="en-US"/>
              <a:t>TechBash 2023</a:t>
            </a:r>
            <a:endParaRPr lang="en-US" dirty="0"/>
          </a:p>
        </p:txBody>
      </p:sp>
      <p:sp>
        <p:nvSpPr>
          <p:cNvPr id="9" name="Slide Number Placeholder 8">
            <a:extLst>
              <a:ext uri="{FF2B5EF4-FFF2-40B4-BE49-F238E27FC236}">
                <a16:creationId xmlns:a16="http://schemas.microsoft.com/office/drawing/2014/main" id="{43BE62E8-6627-457B-A399-6940743B1A32}"/>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2801277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D7B8F-BB4C-438E-B20F-B5D22093102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652D7C-535C-4791-95A0-0ADE1FE26023}"/>
              </a:ext>
            </a:extLst>
          </p:cNvPr>
          <p:cNvSpPr>
            <a:spLocks noGrp="1"/>
          </p:cNvSpPr>
          <p:nvPr>
            <p:ph type="dt" sz="half" idx="10"/>
          </p:nvPr>
        </p:nvSpPr>
        <p:spPr/>
        <p:txBody>
          <a:bodyPr/>
          <a:lstStyle/>
          <a:p>
            <a:r>
              <a:rPr lang="en-US"/>
              <a:t>11/10/2023</a:t>
            </a:r>
            <a:endParaRPr lang="en-US" dirty="0"/>
          </a:p>
        </p:txBody>
      </p:sp>
      <p:sp>
        <p:nvSpPr>
          <p:cNvPr id="4" name="Footer Placeholder 3">
            <a:extLst>
              <a:ext uri="{FF2B5EF4-FFF2-40B4-BE49-F238E27FC236}">
                <a16:creationId xmlns:a16="http://schemas.microsoft.com/office/drawing/2014/main" id="{DC72D6CD-AAE4-4950-A472-5746151E6250}"/>
              </a:ext>
            </a:extLst>
          </p:cNvPr>
          <p:cNvSpPr>
            <a:spLocks noGrp="1"/>
          </p:cNvSpPr>
          <p:nvPr>
            <p:ph type="ftr" sz="quarter" idx="11"/>
          </p:nvPr>
        </p:nvSpPr>
        <p:spPr/>
        <p:txBody>
          <a:bodyPr/>
          <a:lstStyle/>
          <a:p>
            <a:r>
              <a:rPr lang="en-US"/>
              <a:t>TechBash 2023</a:t>
            </a:r>
            <a:endParaRPr lang="en-US" dirty="0"/>
          </a:p>
        </p:txBody>
      </p:sp>
      <p:sp>
        <p:nvSpPr>
          <p:cNvPr id="5" name="Slide Number Placeholder 4">
            <a:extLst>
              <a:ext uri="{FF2B5EF4-FFF2-40B4-BE49-F238E27FC236}">
                <a16:creationId xmlns:a16="http://schemas.microsoft.com/office/drawing/2014/main" id="{A06611B8-5EF5-4CC9-BA21-964C17EFCB6D}"/>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5748775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82286C-FC05-4E04-B5E3-BAF738900D08}"/>
              </a:ext>
            </a:extLst>
          </p:cNvPr>
          <p:cNvSpPr>
            <a:spLocks noGrp="1"/>
          </p:cNvSpPr>
          <p:nvPr>
            <p:ph type="dt" sz="half" idx="10"/>
          </p:nvPr>
        </p:nvSpPr>
        <p:spPr/>
        <p:txBody>
          <a:bodyPr/>
          <a:lstStyle/>
          <a:p>
            <a:r>
              <a:rPr lang="en-US"/>
              <a:t>11/10/2023</a:t>
            </a:r>
            <a:endParaRPr lang="en-US" dirty="0"/>
          </a:p>
        </p:txBody>
      </p:sp>
      <p:sp>
        <p:nvSpPr>
          <p:cNvPr id="3" name="Footer Placeholder 2">
            <a:extLst>
              <a:ext uri="{FF2B5EF4-FFF2-40B4-BE49-F238E27FC236}">
                <a16:creationId xmlns:a16="http://schemas.microsoft.com/office/drawing/2014/main" id="{42194715-CAD1-456B-9E7F-03949E56BFD1}"/>
              </a:ext>
            </a:extLst>
          </p:cNvPr>
          <p:cNvSpPr>
            <a:spLocks noGrp="1"/>
          </p:cNvSpPr>
          <p:nvPr>
            <p:ph type="ftr" sz="quarter" idx="11"/>
          </p:nvPr>
        </p:nvSpPr>
        <p:spPr/>
        <p:txBody>
          <a:bodyPr/>
          <a:lstStyle/>
          <a:p>
            <a:r>
              <a:rPr lang="en-US"/>
              <a:t>TechBash 2023</a:t>
            </a:r>
            <a:endParaRPr lang="en-US" dirty="0"/>
          </a:p>
        </p:txBody>
      </p:sp>
      <p:sp>
        <p:nvSpPr>
          <p:cNvPr id="4" name="Slide Number Placeholder 3">
            <a:extLst>
              <a:ext uri="{FF2B5EF4-FFF2-40B4-BE49-F238E27FC236}">
                <a16:creationId xmlns:a16="http://schemas.microsoft.com/office/drawing/2014/main" id="{82030D97-ACB7-42B4-A0E1-206D33147629}"/>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2151939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71DCB-E1BF-4CD2-A3C6-46F9F238FB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CDB849-A401-466F-9204-F0A3908C0D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CD75B32-3BAE-4777-9C23-54E1D0079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DC40EE-1B75-458D-AF59-CAC04EF02FA4}"/>
              </a:ext>
            </a:extLst>
          </p:cNvPr>
          <p:cNvSpPr>
            <a:spLocks noGrp="1"/>
          </p:cNvSpPr>
          <p:nvPr>
            <p:ph type="dt" sz="half" idx="10"/>
          </p:nvPr>
        </p:nvSpPr>
        <p:spPr/>
        <p:txBody>
          <a:bodyPr/>
          <a:lstStyle/>
          <a:p>
            <a:r>
              <a:rPr lang="en-US"/>
              <a:t>11/10/2023</a:t>
            </a:r>
            <a:endParaRPr lang="en-US" dirty="0"/>
          </a:p>
        </p:txBody>
      </p:sp>
      <p:sp>
        <p:nvSpPr>
          <p:cNvPr id="6" name="Footer Placeholder 5">
            <a:extLst>
              <a:ext uri="{FF2B5EF4-FFF2-40B4-BE49-F238E27FC236}">
                <a16:creationId xmlns:a16="http://schemas.microsoft.com/office/drawing/2014/main" id="{167A8C00-828C-4B27-9216-79AC88D6CFF4}"/>
              </a:ext>
            </a:extLst>
          </p:cNvPr>
          <p:cNvSpPr>
            <a:spLocks noGrp="1"/>
          </p:cNvSpPr>
          <p:nvPr>
            <p:ph type="ftr" sz="quarter" idx="11"/>
          </p:nvPr>
        </p:nvSpPr>
        <p:spPr/>
        <p:txBody>
          <a:bodyPr/>
          <a:lstStyle/>
          <a:p>
            <a:r>
              <a:rPr lang="en-US"/>
              <a:t>TechBash 2023</a:t>
            </a:r>
            <a:endParaRPr lang="en-US" dirty="0"/>
          </a:p>
        </p:txBody>
      </p:sp>
      <p:sp>
        <p:nvSpPr>
          <p:cNvPr id="7" name="Slide Number Placeholder 6">
            <a:extLst>
              <a:ext uri="{FF2B5EF4-FFF2-40B4-BE49-F238E27FC236}">
                <a16:creationId xmlns:a16="http://schemas.microsoft.com/office/drawing/2014/main" id="{65D09B04-31F5-442A-B35E-A7B7E884F5C8}"/>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0945960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36A52-C5F1-4FC3-A378-45755CEC22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C12394-5379-4E31-8506-206BAB030C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695D635-F5A6-441F-BBC9-678B16150F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C8000F-4965-4CE3-BF8F-EC9FC2951409}"/>
              </a:ext>
            </a:extLst>
          </p:cNvPr>
          <p:cNvSpPr>
            <a:spLocks noGrp="1"/>
          </p:cNvSpPr>
          <p:nvPr>
            <p:ph type="dt" sz="half" idx="10"/>
          </p:nvPr>
        </p:nvSpPr>
        <p:spPr/>
        <p:txBody>
          <a:bodyPr/>
          <a:lstStyle/>
          <a:p>
            <a:r>
              <a:rPr lang="en-US"/>
              <a:t>11/10/2023</a:t>
            </a:r>
            <a:endParaRPr lang="en-US" dirty="0"/>
          </a:p>
        </p:txBody>
      </p:sp>
      <p:sp>
        <p:nvSpPr>
          <p:cNvPr id="6" name="Footer Placeholder 5">
            <a:extLst>
              <a:ext uri="{FF2B5EF4-FFF2-40B4-BE49-F238E27FC236}">
                <a16:creationId xmlns:a16="http://schemas.microsoft.com/office/drawing/2014/main" id="{2338240B-235F-46A0-8537-3D038A5CD970}"/>
              </a:ext>
            </a:extLst>
          </p:cNvPr>
          <p:cNvSpPr>
            <a:spLocks noGrp="1"/>
          </p:cNvSpPr>
          <p:nvPr>
            <p:ph type="ftr" sz="quarter" idx="11"/>
          </p:nvPr>
        </p:nvSpPr>
        <p:spPr/>
        <p:txBody>
          <a:bodyPr/>
          <a:lstStyle/>
          <a:p>
            <a:r>
              <a:rPr lang="en-US"/>
              <a:t>TechBash 2023</a:t>
            </a:r>
            <a:endParaRPr lang="en-US" dirty="0"/>
          </a:p>
        </p:txBody>
      </p:sp>
      <p:sp>
        <p:nvSpPr>
          <p:cNvPr id="7" name="Slide Number Placeholder 6">
            <a:extLst>
              <a:ext uri="{FF2B5EF4-FFF2-40B4-BE49-F238E27FC236}">
                <a16:creationId xmlns:a16="http://schemas.microsoft.com/office/drawing/2014/main" id="{B854CB97-83FB-4ABC-AA99-0D55D6D08030}"/>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2851660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4"/>
              </a:buClr>
              <a:buFont typeface="Wingdings" panose="05000000000000000000" pitchFamily="2" charset="2"/>
              <a:buChar char="§"/>
              <a:defRPr>
                <a:solidFill>
                  <a:schemeClr val="bg1"/>
                </a:solidFill>
              </a:defRPr>
            </a:lvl1pPr>
            <a:lvl2pPr marL="685800" indent="-228600">
              <a:buClr>
                <a:schemeClr val="accent4"/>
              </a:buClr>
              <a:buFont typeface="Wingdings" panose="05000000000000000000" pitchFamily="2" charset="2"/>
              <a:buChar char="§"/>
              <a:defRPr>
                <a:solidFill>
                  <a:schemeClr val="bg1"/>
                </a:solidFill>
              </a:defRPr>
            </a:lvl2pPr>
            <a:lvl3pPr marL="1143000" indent="-228600">
              <a:buClr>
                <a:schemeClr val="accent4"/>
              </a:buClr>
              <a:buFont typeface="Wingdings" panose="05000000000000000000" pitchFamily="2" charset="2"/>
              <a:buChar char="§"/>
              <a:defRPr>
                <a:solidFill>
                  <a:schemeClr val="bg1"/>
                </a:solidFill>
              </a:defRPr>
            </a:lvl3pPr>
            <a:lvl4pPr marL="1600200" indent="-228600">
              <a:buClr>
                <a:schemeClr val="accent4"/>
              </a:buClr>
              <a:buFont typeface="Wingdings" panose="05000000000000000000" pitchFamily="2" charset="2"/>
              <a:buChar char="§"/>
              <a:defRPr>
                <a:solidFill>
                  <a:schemeClr val="bg1"/>
                </a:solidFill>
              </a:defRPr>
            </a:lvl4pPr>
            <a:lvl5pPr marL="2057400" indent="-228600">
              <a:buClr>
                <a:schemeClr val="accent4"/>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r>
              <a:rPr lang="en-US"/>
              <a:t>11/10/2023</a:t>
            </a:r>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r>
              <a:rPr lang="en-US"/>
              <a:t>TechBash 2023</a:t>
            </a:r>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487720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5"/>
              </a:buClr>
              <a:buFont typeface="Wingdings" panose="05000000000000000000" pitchFamily="2" charset="2"/>
              <a:buChar char="§"/>
              <a:defRPr>
                <a:solidFill>
                  <a:schemeClr val="bg1"/>
                </a:solidFill>
              </a:defRPr>
            </a:lvl1pPr>
            <a:lvl2pPr marL="685800" indent="-228600">
              <a:buClr>
                <a:schemeClr val="accent5"/>
              </a:buClr>
              <a:buFont typeface="Wingdings" panose="05000000000000000000" pitchFamily="2" charset="2"/>
              <a:buChar char="§"/>
              <a:defRPr>
                <a:solidFill>
                  <a:schemeClr val="bg1"/>
                </a:solidFill>
              </a:defRPr>
            </a:lvl2pPr>
            <a:lvl3pPr marL="1143000" indent="-228600">
              <a:buClr>
                <a:schemeClr val="accent5"/>
              </a:buClr>
              <a:buFont typeface="Wingdings" panose="05000000000000000000" pitchFamily="2" charset="2"/>
              <a:buChar char="§"/>
              <a:defRPr>
                <a:solidFill>
                  <a:schemeClr val="bg1"/>
                </a:solidFill>
              </a:defRPr>
            </a:lvl3pPr>
            <a:lvl4pPr marL="1600200" indent="-228600">
              <a:buClr>
                <a:schemeClr val="accent5"/>
              </a:buClr>
              <a:buFont typeface="Wingdings" panose="05000000000000000000" pitchFamily="2" charset="2"/>
              <a:buChar char="§"/>
              <a:defRPr>
                <a:solidFill>
                  <a:schemeClr val="bg1"/>
                </a:solidFill>
              </a:defRPr>
            </a:lvl4pPr>
            <a:lvl5pPr marL="2057400" indent="-228600">
              <a:buClr>
                <a:schemeClr val="accent5"/>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r>
              <a:rPr lang="en-US"/>
              <a:t>11/10/2023</a:t>
            </a:r>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r>
              <a:rPr lang="en-US"/>
              <a:t>TechBash 2023</a:t>
            </a:r>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55729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3"/>
              </a:buClr>
              <a:buFont typeface="Wingdings" panose="05000000000000000000" pitchFamily="2" charset="2"/>
              <a:buChar char="§"/>
              <a:defRPr>
                <a:solidFill>
                  <a:schemeClr val="bg1"/>
                </a:solidFill>
              </a:defRPr>
            </a:lvl1pPr>
            <a:lvl2pPr marL="685800" indent="-228600">
              <a:buClr>
                <a:schemeClr val="accent3"/>
              </a:buClr>
              <a:buFont typeface="Wingdings" panose="05000000000000000000" pitchFamily="2" charset="2"/>
              <a:buChar char="§"/>
              <a:defRPr>
                <a:solidFill>
                  <a:schemeClr val="bg1"/>
                </a:solidFill>
              </a:defRPr>
            </a:lvl2pPr>
            <a:lvl3pPr marL="1143000" indent="-228600">
              <a:buClr>
                <a:schemeClr val="accent3"/>
              </a:buClr>
              <a:buFont typeface="Wingdings" panose="05000000000000000000" pitchFamily="2" charset="2"/>
              <a:buChar char="§"/>
              <a:defRPr>
                <a:solidFill>
                  <a:schemeClr val="bg1"/>
                </a:solidFill>
              </a:defRPr>
            </a:lvl3pPr>
            <a:lvl4pPr marL="1600200" indent="-228600">
              <a:buClr>
                <a:schemeClr val="accent3"/>
              </a:buClr>
              <a:buFont typeface="Wingdings" panose="05000000000000000000" pitchFamily="2" charset="2"/>
              <a:buChar char="§"/>
              <a:defRPr>
                <a:solidFill>
                  <a:schemeClr val="bg1"/>
                </a:solidFill>
              </a:defRPr>
            </a:lvl4pPr>
            <a:lvl5pPr marL="2057400" indent="-228600">
              <a:buClr>
                <a:schemeClr val="accent3"/>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r>
              <a:rPr lang="en-US"/>
              <a:t>11/10/2023</a:t>
            </a:r>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r>
              <a:rPr lang="en-US"/>
              <a:t>TechBash 2023</a:t>
            </a:r>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95548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4"/>
              </a:buClr>
              <a:buFont typeface="Wingdings" panose="05000000000000000000" pitchFamily="2" charset="2"/>
              <a:buChar char="§"/>
              <a:defRPr>
                <a:solidFill>
                  <a:schemeClr val="bg1"/>
                </a:solidFill>
              </a:defRPr>
            </a:lvl1pPr>
            <a:lvl2pPr marL="685800" indent="-228600">
              <a:buClr>
                <a:schemeClr val="accent4"/>
              </a:buClr>
              <a:buFont typeface="Wingdings" panose="05000000000000000000" pitchFamily="2" charset="2"/>
              <a:buChar char="§"/>
              <a:defRPr>
                <a:solidFill>
                  <a:schemeClr val="bg1"/>
                </a:solidFill>
              </a:defRPr>
            </a:lvl2pPr>
            <a:lvl3pPr marL="1143000" indent="-228600">
              <a:buClr>
                <a:schemeClr val="accent4"/>
              </a:buClr>
              <a:buFont typeface="Wingdings" panose="05000000000000000000" pitchFamily="2" charset="2"/>
              <a:buChar char="§"/>
              <a:defRPr>
                <a:solidFill>
                  <a:schemeClr val="bg1"/>
                </a:solidFill>
              </a:defRPr>
            </a:lvl3pPr>
            <a:lvl4pPr marL="1600200" indent="-228600">
              <a:buClr>
                <a:schemeClr val="accent4"/>
              </a:buClr>
              <a:buFont typeface="Wingdings" panose="05000000000000000000" pitchFamily="2" charset="2"/>
              <a:buChar char="§"/>
              <a:defRPr>
                <a:solidFill>
                  <a:schemeClr val="bg1"/>
                </a:solidFill>
              </a:defRPr>
            </a:lvl4pPr>
            <a:lvl5pPr marL="2057400" indent="-228600">
              <a:buClr>
                <a:schemeClr val="accent4"/>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r>
              <a:rPr lang="en-US"/>
              <a:t>11/10/2023</a:t>
            </a:r>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r>
              <a:rPr lang="en-US"/>
              <a:t>TechBash 2023</a:t>
            </a:r>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49412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5"/>
              </a:buClr>
              <a:buFont typeface="Wingdings" panose="05000000000000000000" pitchFamily="2" charset="2"/>
              <a:buChar char="§"/>
              <a:defRPr>
                <a:solidFill>
                  <a:schemeClr val="bg1"/>
                </a:solidFill>
              </a:defRPr>
            </a:lvl1pPr>
            <a:lvl2pPr marL="685800" indent="-228600">
              <a:buClr>
                <a:schemeClr val="accent5"/>
              </a:buClr>
              <a:buFont typeface="Wingdings" panose="05000000000000000000" pitchFamily="2" charset="2"/>
              <a:buChar char="§"/>
              <a:defRPr>
                <a:solidFill>
                  <a:schemeClr val="bg1"/>
                </a:solidFill>
              </a:defRPr>
            </a:lvl2pPr>
            <a:lvl3pPr marL="1143000" indent="-228600">
              <a:buClr>
                <a:schemeClr val="accent5"/>
              </a:buClr>
              <a:buFont typeface="Wingdings" panose="05000000000000000000" pitchFamily="2" charset="2"/>
              <a:buChar char="§"/>
              <a:defRPr>
                <a:solidFill>
                  <a:schemeClr val="bg1"/>
                </a:solidFill>
              </a:defRPr>
            </a:lvl3pPr>
            <a:lvl4pPr marL="1600200" indent="-228600">
              <a:buClr>
                <a:schemeClr val="accent5"/>
              </a:buClr>
              <a:buFont typeface="Wingdings" panose="05000000000000000000" pitchFamily="2" charset="2"/>
              <a:buChar char="§"/>
              <a:defRPr>
                <a:solidFill>
                  <a:schemeClr val="bg1"/>
                </a:solidFill>
              </a:defRPr>
            </a:lvl4pPr>
            <a:lvl5pPr marL="2057400" indent="-228600">
              <a:buClr>
                <a:schemeClr val="accent5"/>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r>
              <a:rPr lang="en-US"/>
              <a:t>11/10/2023</a:t>
            </a:r>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r>
              <a:rPr lang="en-US"/>
              <a:t>TechBash 2023</a:t>
            </a:r>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1568167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5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8E54-9AB1-4023-B313-DAA68FF9DEA7}"/>
              </a:ext>
            </a:extLst>
          </p:cNvPr>
          <p:cNvSpPr>
            <a:spLocks noGrp="1"/>
          </p:cNvSpPr>
          <p:nvPr>
            <p:ph type="title"/>
          </p:nvPr>
        </p:nvSpPr>
        <p:spPr>
          <a:xfrm>
            <a:off x="838200" y="160336"/>
            <a:ext cx="8334376"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5CF06-5751-4231-87AC-844D3099BF48}"/>
              </a:ext>
            </a:extLst>
          </p:cNvPr>
          <p:cNvSpPr>
            <a:spLocks noGrp="1"/>
          </p:cNvSpPr>
          <p:nvPr>
            <p:ph idx="1"/>
          </p:nvPr>
        </p:nvSpPr>
        <p:spPr/>
        <p:txBody>
          <a:bodyPr/>
          <a:lstStyle>
            <a:lvl1pPr marL="228600" indent="-228600">
              <a:buClr>
                <a:schemeClr val="accent3"/>
              </a:buClr>
              <a:buFont typeface="Wingdings" panose="05000000000000000000" pitchFamily="2" charset="2"/>
              <a:buChar char="§"/>
              <a:defRPr>
                <a:solidFill>
                  <a:schemeClr val="bg1"/>
                </a:solidFill>
              </a:defRPr>
            </a:lvl1pPr>
            <a:lvl2pPr marL="685800" indent="-228600">
              <a:buClr>
                <a:schemeClr val="accent3"/>
              </a:buClr>
              <a:buFont typeface="Wingdings" panose="05000000000000000000" pitchFamily="2" charset="2"/>
              <a:buChar char="§"/>
              <a:defRPr>
                <a:solidFill>
                  <a:schemeClr val="bg1"/>
                </a:solidFill>
              </a:defRPr>
            </a:lvl2pPr>
            <a:lvl3pPr marL="1143000" indent="-228600">
              <a:buClr>
                <a:schemeClr val="accent3"/>
              </a:buClr>
              <a:buFont typeface="Wingdings" panose="05000000000000000000" pitchFamily="2" charset="2"/>
              <a:buChar char="§"/>
              <a:defRPr>
                <a:solidFill>
                  <a:schemeClr val="bg1"/>
                </a:solidFill>
              </a:defRPr>
            </a:lvl3pPr>
            <a:lvl4pPr marL="1600200" indent="-228600">
              <a:buClr>
                <a:schemeClr val="accent3"/>
              </a:buClr>
              <a:buFont typeface="Wingdings" panose="05000000000000000000" pitchFamily="2" charset="2"/>
              <a:buChar char="§"/>
              <a:defRPr>
                <a:solidFill>
                  <a:schemeClr val="bg1"/>
                </a:solidFill>
              </a:defRPr>
            </a:lvl4pPr>
            <a:lvl5pPr marL="2057400" indent="-228600">
              <a:buClr>
                <a:schemeClr val="accent3"/>
              </a:buClr>
              <a:buFont typeface="Wingdings" panose="05000000000000000000" pitchFamily="2" charset="2"/>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7884EF7-5BD4-4CC1-86B2-20669198B106}"/>
              </a:ext>
            </a:extLst>
          </p:cNvPr>
          <p:cNvSpPr>
            <a:spLocks noGrp="1"/>
          </p:cNvSpPr>
          <p:nvPr>
            <p:ph type="dt" sz="half" idx="10"/>
          </p:nvPr>
        </p:nvSpPr>
        <p:spPr/>
        <p:txBody>
          <a:bodyPr/>
          <a:lstStyle/>
          <a:p>
            <a:r>
              <a:rPr lang="en-US"/>
              <a:t>11/10/2023</a:t>
            </a:r>
            <a:endParaRPr lang="en-US" dirty="0"/>
          </a:p>
        </p:txBody>
      </p:sp>
      <p:sp>
        <p:nvSpPr>
          <p:cNvPr id="5" name="Footer Placeholder 4">
            <a:extLst>
              <a:ext uri="{FF2B5EF4-FFF2-40B4-BE49-F238E27FC236}">
                <a16:creationId xmlns:a16="http://schemas.microsoft.com/office/drawing/2014/main" id="{912866A4-9B1B-430F-9496-791F98E71378}"/>
              </a:ext>
            </a:extLst>
          </p:cNvPr>
          <p:cNvSpPr>
            <a:spLocks noGrp="1"/>
          </p:cNvSpPr>
          <p:nvPr>
            <p:ph type="ftr" sz="quarter" idx="11"/>
          </p:nvPr>
        </p:nvSpPr>
        <p:spPr/>
        <p:txBody>
          <a:bodyPr/>
          <a:lstStyle/>
          <a:p>
            <a:r>
              <a:rPr lang="en-US"/>
              <a:t>TechBash 2023</a:t>
            </a:r>
            <a:endParaRPr lang="en-US" dirty="0"/>
          </a:p>
        </p:txBody>
      </p:sp>
      <p:sp>
        <p:nvSpPr>
          <p:cNvPr id="6" name="Slide Number Placeholder 5">
            <a:extLst>
              <a:ext uri="{FF2B5EF4-FFF2-40B4-BE49-F238E27FC236}">
                <a16:creationId xmlns:a16="http://schemas.microsoft.com/office/drawing/2014/main" id="{D9DE284F-A5B5-4877-B286-3934B0CFABEE}"/>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4000490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1EA3-7A44-46A8-ADD1-49A8681910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AD8A95B-E3CE-4DF9-A937-352579E079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C9E0A1-A234-4723-9A8B-9953B0747E01}"/>
              </a:ext>
            </a:extLst>
          </p:cNvPr>
          <p:cNvSpPr>
            <a:spLocks noGrp="1"/>
          </p:cNvSpPr>
          <p:nvPr>
            <p:ph type="dt" sz="half" idx="10"/>
          </p:nvPr>
        </p:nvSpPr>
        <p:spPr/>
        <p:txBody>
          <a:bodyPr/>
          <a:lstStyle/>
          <a:p>
            <a:r>
              <a:rPr lang="en-US"/>
              <a:t>11/10/2023</a:t>
            </a:r>
            <a:endParaRPr lang="en-US" dirty="0"/>
          </a:p>
        </p:txBody>
      </p:sp>
      <p:sp>
        <p:nvSpPr>
          <p:cNvPr id="5" name="Footer Placeholder 4">
            <a:extLst>
              <a:ext uri="{FF2B5EF4-FFF2-40B4-BE49-F238E27FC236}">
                <a16:creationId xmlns:a16="http://schemas.microsoft.com/office/drawing/2014/main" id="{1720E8EE-0E90-43CC-8FE4-FA9250EA3409}"/>
              </a:ext>
            </a:extLst>
          </p:cNvPr>
          <p:cNvSpPr>
            <a:spLocks noGrp="1"/>
          </p:cNvSpPr>
          <p:nvPr>
            <p:ph type="ftr" sz="quarter" idx="11"/>
          </p:nvPr>
        </p:nvSpPr>
        <p:spPr/>
        <p:txBody>
          <a:bodyPr/>
          <a:lstStyle/>
          <a:p>
            <a:r>
              <a:rPr lang="en-US"/>
              <a:t>TechBash 2023</a:t>
            </a:r>
            <a:endParaRPr lang="en-US" dirty="0"/>
          </a:p>
        </p:txBody>
      </p:sp>
      <p:sp>
        <p:nvSpPr>
          <p:cNvPr id="6" name="Slide Number Placeholder 5">
            <a:extLst>
              <a:ext uri="{FF2B5EF4-FFF2-40B4-BE49-F238E27FC236}">
                <a16:creationId xmlns:a16="http://schemas.microsoft.com/office/drawing/2014/main" id="{F2068176-4163-4C33-836A-76EB72B143F6}"/>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797832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C7676-EC29-4165-8827-31A796A527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B6C2F3-3146-4BA4-BB45-307B565E53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036B48-EF6E-4251-B29E-53E1ECFC04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B1EBFFA-A3D5-4A79-B1BA-2B6B1290CA44}"/>
              </a:ext>
            </a:extLst>
          </p:cNvPr>
          <p:cNvSpPr>
            <a:spLocks noGrp="1"/>
          </p:cNvSpPr>
          <p:nvPr>
            <p:ph type="dt" sz="half" idx="10"/>
          </p:nvPr>
        </p:nvSpPr>
        <p:spPr/>
        <p:txBody>
          <a:bodyPr/>
          <a:lstStyle/>
          <a:p>
            <a:r>
              <a:rPr lang="en-US"/>
              <a:t>11/10/2023</a:t>
            </a:r>
            <a:endParaRPr lang="en-US" dirty="0"/>
          </a:p>
        </p:txBody>
      </p:sp>
      <p:sp>
        <p:nvSpPr>
          <p:cNvPr id="6" name="Footer Placeholder 5">
            <a:extLst>
              <a:ext uri="{FF2B5EF4-FFF2-40B4-BE49-F238E27FC236}">
                <a16:creationId xmlns:a16="http://schemas.microsoft.com/office/drawing/2014/main" id="{78A23E26-DC40-4545-BC3B-1806EBB092EA}"/>
              </a:ext>
            </a:extLst>
          </p:cNvPr>
          <p:cNvSpPr>
            <a:spLocks noGrp="1"/>
          </p:cNvSpPr>
          <p:nvPr>
            <p:ph type="ftr" sz="quarter" idx="11"/>
          </p:nvPr>
        </p:nvSpPr>
        <p:spPr/>
        <p:txBody>
          <a:bodyPr/>
          <a:lstStyle/>
          <a:p>
            <a:r>
              <a:rPr lang="en-US"/>
              <a:t>TechBash 2023</a:t>
            </a:r>
            <a:endParaRPr lang="en-US" dirty="0"/>
          </a:p>
        </p:txBody>
      </p:sp>
      <p:sp>
        <p:nvSpPr>
          <p:cNvPr id="7" name="Slide Number Placeholder 6">
            <a:extLst>
              <a:ext uri="{FF2B5EF4-FFF2-40B4-BE49-F238E27FC236}">
                <a16:creationId xmlns:a16="http://schemas.microsoft.com/office/drawing/2014/main" id="{521F3FAA-2A19-4F15-8EC3-24BC48AEA546}"/>
              </a:ext>
            </a:extLst>
          </p:cNvPr>
          <p:cNvSpPr>
            <a:spLocks noGrp="1"/>
          </p:cNvSpPr>
          <p:nvPr>
            <p:ph type="sldNum" sz="quarter" idx="12"/>
          </p:nvPr>
        </p:nvSpPr>
        <p:spPr/>
        <p:txBody>
          <a:bodyPr/>
          <a:lstStyle/>
          <a:p>
            <a:fld id="{427A02C9-A0CD-4A0B-81BC-708D5026A1F8}" type="slidenum">
              <a:rPr lang="en-US" smtClean="0"/>
              <a:t>‹#›</a:t>
            </a:fld>
            <a:endParaRPr lang="en-US" dirty="0"/>
          </a:p>
        </p:txBody>
      </p:sp>
    </p:spTree>
    <p:extLst>
      <p:ext uri="{BB962C8B-B14F-4D97-AF65-F5344CB8AC3E}">
        <p14:creationId xmlns:p14="http://schemas.microsoft.com/office/powerpoint/2010/main" val="3937414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2A17C0-CB34-4E70-B05D-441906BCEE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8CAE9C-F4E8-4259-8A6C-F5AE76F820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92FBD9-ADFB-4D9B-AF79-E21F43A5B9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11/10/2023</a:t>
            </a:r>
            <a:endParaRPr lang="en-US" dirty="0"/>
          </a:p>
        </p:txBody>
      </p:sp>
      <p:sp>
        <p:nvSpPr>
          <p:cNvPr id="5" name="Footer Placeholder 4">
            <a:extLst>
              <a:ext uri="{FF2B5EF4-FFF2-40B4-BE49-F238E27FC236}">
                <a16:creationId xmlns:a16="http://schemas.microsoft.com/office/drawing/2014/main" id="{72EA027E-6F89-462F-94DD-00F66DAFD5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TechBash 2023</a:t>
            </a:r>
            <a:endParaRPr lang="en-US" dirty="0"/>
          </a:p>
        </p:txBody>
      </p:sp>
      <p:sp>
        <p:nvSpPr>
          <p:cNvPr id="6" name="Slide Number Placeholder 5">
            <a:extLst>
              <a:ext uri="{FF2B5EF4-FFF2-40B4-BE49-F238E27FC236}">
                <a16:creationId xmlns:a16="http://schemas.microsoft.com/office/drawing/2014/main" id="{624929C0-CADC-4330-89DB-01C0DFA674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7A02C9-A0CD-4A0B-81BC-708D5026A1F8}" type="slidenum">
              <a:rPr lang="en-US" smtClean="0"/>
              <a:t>‹#›</a:t>
            </a:fld>
            <a:endParaRPr lang="en-US" dirty="0"/>
          </a:p>
        </p:txBody>
      </p:sp>
    </p:spTree>
    <p:extLst>
      <p:ext uri="{BB962C8B-B14F-4D97-AF65-F5344CB8AC3E}">
        <p14:creationId xmlns:p14="http://schemas.microsoft.com/office/powerpoint/2010/main" val="3387291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1" r:id="rId4"/>
    <p:sldLayoutId id="2147483662" r:id="rId5"/>
    <p:sldLayoutId id="2147483663" r:id="rId6"/>
    <p:sldLayoutId id="2147483664" r:id="rId7"/>
    <p:sldLayoutId id="2147483651" r:id="rId8"/>
    <p:sldLayoutId id="2147483652" r:id="rId9"/>
    <p:sldLayoutId id="2147483653" r:id="rId10"/>
    <p:sldLayoutId id="2147483654" r:id="rId11"/>
    <p:sldLayoutId id="2147483655" r:id="rId12"/>
    <p:sldLayoutId id="2147483656" r:id="rId13"/>
    <p:sldLayoutId id="2147483657" r:id="rId14"/>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hyperlink" Target="https://ictbaseline.access-board.gov/" TargetMode="External"/><Relationship Id="rId3" Type="http://schemas.openxmlformats.org/officeDocument/2006/relationships/hyperlink" Target="https://www.microsoft.com/en-us/accessibility" TargetMode="External"/><Relationship Id="rId7" Type="http://schemas.openxmlformats.org/officeDocument/2006/relationships/hyperlink" Target="https://developer.visa.com/pages/accessibility"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www.ssa.gov/accessibility/andi/help/install.html" TargetMode="External"/><Relationship Id="rId11" Type="http://schemas.openxmlformats.org/officeDocument/2006/relationships/hyperlink" Target="https://www.w3.org/WAI/policies/" TargetMode="External"/><Relationship Id="rId5" Type="http://schemas.openxmlformats.org/officeDocument/2006/relationships/hyperlink" Target="https://docs.microsoft.com/en-us/learn/paths/accessibility-fundamentals/" TargetMode="External"/><Relationship Id="rId10" Type="http://schemas.openxmlformats.org/officeDocument/2006/relationships/hyperlink" Target="https://www.section508.gov/manage/laws-and-policies/" TargetMode="External"/><Relationship Id="rId4" Type="http://schemas.openxmlformats.org/officeDocument/2006/relationships/hyperlink" Target="https://twitter.com/MSFTEnable" TargetMode="External"/><Relationship Id="rId9" Type="http://schemas.openxmlformats.org/officeDocument/2006/relationships/hyperlink" Target="https://section508coordinators.github.io/TrustedTester/"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linktr.ee/corgidev"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hyperlink" Target="https://www.w3.org/WAI/policies/"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9.jpg"/></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sv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3.png"/><Relationship Id="rId5" Type="http://schemas.openxmlformats.org/officeDocument/2006/relationships/image" Target="../media/image22.svg"/><Relationship Id="rId4" Type="http://schemas.openxmlformats.org/officeDocument/2006/relationships/image" Target="../media/image21.png"/><Relationship Id="rId9" Type="http://schemas.openxmlformats.org/officeDocument/2006/relationships/image" Target="../media/image26.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DA3B1-85F8-4B51-95B6-BDDF16F358FF}"/>
              </a:ext>
            </a:extLst>
          </p:cNvPr>
          <p:cNvSpPr>
            <a:spLocks noGrp="1"/>
          </p:cNvSpPr>
          <p:nvPr>
            <p:ph type="ctrTitle"/>
          </p:nvPr>
        </p:nvSpPr>
        <p:spPr>
          <a:solidFill>
            <a:schemeClr val="accent1">
              <a:alpha val="90000"/>
            </a:schemeClr>
          </a:solidFill>
        </p:spPr>
        <p:txBody>
          <a:bodyPr>
            <a:noAutofit/>
          </a:bodyPr>
          <a:lstStyle/>
          <a:p>
            <a:r>
              <a:rPr lang="en-US" sz="4800" dirty="0"/>
              <a:t>Introduction to Accessibility</a:t>
            </a:r>
          </a:p>
        </p:txBody>
      </p:sp>
      <p:sp>
        <p:nvSpPr>
          <p:cNvPr id="3" name="Subtitle 2">
            <a:extLst>
              <a:ext uri="{FF2B5EF4-FFF2-40B4-BE49-F238E27FC236}">
                <a16:creationId xmlns:a16="http://schemas.microsoft.com/office/drawing/2014/main" id="{98ACD44C-88EA-4854-B39D-5EEC3BEF4AE4}"/>
              </a:ext>
            </a:extLst>
          </p:cNvPr>
          <p:cNvSpPr>
            <a:spLocks noGrp="1"/>
          </p:cNvSpPr>
          <p:nvPr>
            <p:ph type="subTitle" idx="1"/>
          </p:nvPr>
        </p:nvSpPr>
        <p:spPr>
          <a:solidFill>
            <a:schemeClr val="accent1">
              <a:alpha val="90000"/>
            </a:schemeClr>
          </a:solidFill>
        </p:spPr>
        <p:txBody>
          <a:bodyPr>
            <a:noAutofit/>
          </a:bodyPr>
          <a:lstStyle/>
          <a:p>
            <a:r>
              <a:rPr lang="en-US" sz="2800" dirty="0"/>
              <a:t>Erissa Duvall</a:t>
            </a:r>
          </a:p>
        </p:txBody>
      </p:sp>
      <p:pic>
        <p:nvPicPr>
          <p:cNvPr id="4" name="Picture 3">
            <a:extLst>
              <a:ext uri="{FF2B5EF4-FFF2-40B4-BE49-F238E27FC236}">
                <a16:creationId xmlns:a16="http://schemas.microsoft.com/office/drawing/2014/main" id="{CBDF6744-308E-8788-0D11-A2FDFA835159}"/>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3403" y="4854165"/>
            <a:ext cx="1630679" cy="1630679"/>
          </a:xfrm>
          <a:prstGeom prst="rect">
            <a:avLst/>
          </a:prstGeom>
        </p:spPr>
      </p:pic>
      <p:pic>
        <p:nvPicPr>
          <p:cNvPr id="5" name="Picture 4">
            <a:extLst>
              <a:ext uri="{FF2B5EF4-FFF2-40B4-BE49-F238E27FC236}">
                <a16:creationId xmlns:a16="http://schemas.microsoft.com/office/drawing/2014/main" id="{F98F6080-88F5-32B8-735B-F9BF47E1892D}"/>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918" y="4900632"/>
            <a:ext cx="1630679" cy="1630679"/>
          </a:xfrm>
          <a:prstGeom prst="rect">
            <a:avLst/>
          </a:prstGeom>
        </p:spPr>
      </p:pic>
    </p:spTree>
    <p:extLst>
      <p:ext uri="{BB962C8B-B14F-4D97-AF65-F5344CB8AC3E}">
        <p14:creationId xmlns:p14="http://schemas.microsoft.com/office/powerpoint/2010/main" val="30178711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28A8F-BE90-403A-92DC-C6654ECBAE5F}"/>
              </a:ext>
            </a:extLst>
          </p:cNvPr>
          <p:cNvSpPr>
            <a:spLocks noGrp="1"/>
          </p:cNvSpPr>
          <p:nvPr>
            <p:ph type="title"/>
          </p:nvPr>
        </p:nvSpPr>
        <p:spPr/>
        <p:txBody>
          <a:bodyPr>
            <a:normAutofit/>
          </a:bodyPr>
          <a:lstStyle/>
          <a:p>
            <a:r>
              <a:rPr lang="en-US" sz="5400" dirty="0"/>
              <a:t>What can we do?</a:t>
            </a:r>
          </a:p>
        </p:txBody>
      </p:sp>
      <p:pic>
        <p:nvPicPr>
          <p:cNvPr id="19" name="Picture 18" descr="Businessman writing on notepad">
            <a:extLst>
              <a:ext uri="{FF2B5EF4-FFF2-40B4-BE49-F238E27FC236}">
                <a16:creationId xmlns:a16="http://schemas.microsoft.com/office/drawing/2014/main" id="{583CA825-1194-4EC4-3CF6-49954193D8DF}"/>
              </a:ext>
            </a:extLst>
          </p:cNvPr>
          <p:cNvPicPr>
            <a:picLocks noChangeAspect="1"/>
          </p:cNvPicPr>
          <p:nvPr/>
        </p:nvPicPr>
        <p:blipFill>
          <a:blip r:embed="rId3"/>
          <a:stretch>
            <a:fillRect/>
          </a:stretch>
        </p:blipFill>
        <p:spPr>
          <a:xfrm>
            <a:off x="8825255" y="1166503"/>
            <a:ext cx="1832386" cy="5554972"/>
          </a:xfrm>
          <a:prstGeom prst="rect">
            <a:avLst/>
          </a:prstGeom>
          <a:effectLst>
            <a:outerShdw blurRad="50800" dist="165100" algn="l" rotWithShape="0">
              <a:prstClr val="black">
                <a:alpha val="40000"/>
              </a:prstClr>
            </a:outerShdw>
          </a:effectLst>
        </p:spPr>
      </p:pic>
    </p:spTree>
    <p:extLst>
      <p:ext uri="{BB962C8B-B14F-4D97-AF65-F5344CB8AC3E}">
        <p14:creationId xmlns:p14="http://schemas.microsoft.com/office/powerpoint/2010/main" val="40555862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93229C-8765-EE94-751D-8971893674AE}"/>
              </a:ext>
            </a:extLst>
          </p:cNvPr>
          <p:cNvSpPr>
            <a:spLocks noGrp="1"/>
          </p:cNvSpPr>
          <p:nvPr>
            <p:ph type="title"/>
          </p:nvPr>
        </p:nvSpPr>
        <p:spPr/>
        <p:txBody>
          <a:bodyPr/>
          <a:lstStyle/>
          <a:p>
            <a:r>
              <a:rPr lang="en-US" dirty="0"/>
              <a:t>Resources</a:t>
            </a:r>
          </a:p>
        </p:txBody>
      </p:sp>
      <p:sp>
        <p:nvSpPr>
          <p:cNvPr id="5" name="Content Placeholder 4">
            <a:extLst>
              <a:ext uri="{FF2B5EF4-FFF2-40B4-BE49-F238E27FC236}">
                <a16:creationId xmlns:a16="http://schemas.microsoft.com/office/drawing/2014/main" id="{2F769AD9-EE87-11B1-B050-29E390D745AB}"/>
              </a:ext>
            </a:extLst>
          </p:cNvPr>
          <p:cNvSpPr>
            <a:spLocks noGrp="1"/>
          </p:cNvSpPr>
          <p:nvPr>
            <p:ph idx="1"/>
          </p:nvPr>
        </p:nvSpPr>
        <p:spPr>
          <a:xfrm>
            <a:off x="838200" y="1592132"/>
            <a:ext cx="10515600" cy="4711848"/>
          </a:xfrm>
          <a:effectLst>
            <a:outerShdw blurRad="50800" dist="165100" dir="2700000" algn="tl" rotWithShape="0">
              <a:prstClr val="black">
                <a:alpha val="40000"/>
              </a:prstClr>
            </a:outerShdw>
          </a:effectLst>
        </p:spPr>
        <p:txBody>
          <a:bodyPr>
            <a:noAutofit/>
          </a:bodyPr>
          <a:lstStyle/>
          <a:p>
            <a:r>
              <a:rPr lang="en-US" sz="1800" b="1" dirty="0">
                <a:hlinkClick r:id="rId3">
                  <a:extLst>
                    <a:ext uri="{A12FA001-AC4F-418D-AE19-62706E023703}">
                      <ahyp:hlinkClr xmlns:ahyp="http://schemas.microsoft.com/office/drawing/2018/hyperlinkcolor" val="tx"/>
                    </a:ext>
                  </a:extLst>
                </a:hlinkClick>
              </a:rPr>
              <a:t>Microsoft Accessibility</a:t>
            </a:r>
            <a:r>
              <a:rPr lang="en-US" sz="1800" b="1" dirty="0"/>
              <a:t> </a:t>
            </a:r>
            <a:r>
              <a:rPr lang="en-US" sz="1800" dirty="0"/>
              <a:t>on Twitter at </a:t>
            </a:r>
            <a:r>
              <a:rPr lang="en-US" sz="1800" b="1" dirty="0">
                <a:hlinkClick r:id="rId4">
                  <a:extLst>
                    <a:ext uri="{A12FA001-AC4F-418D-AE19-62706E023703}">
                      <ahyp:hlinkClr xmlns:ahyp="http://schemas.microsoft.com/office/drawing/2018/hyperlinkcolor" val="tx"/>
                    </a:ext>
                  </a:extLst>
                </a:hlinkClick>
              </a:rPr>
              <a:t>@MSFTEnable</a:t>
            </a:r>
            <a:r>
              <a:rPr lang="en-US" sz="1800" b="1" dirty="0"/>
              <a:t> </a:t>
            </a:r>
            <a:r>
              <a:rPr lang="en-US" sz="1800" dirty="0"/>
              <a:t>and at on the </a:t>
            </a:r>
            <a:r>
              <a:rPr lang="en-US" sz="1800" b="1" dirty="0">
                <a:hlinkClick r:id="rId3">
                  <a:extLst>
                    <a:ext uri="{A12FA001-AC4F-418D-AE19-62706E023703}">
                      <ahyp:hlinkClr xmlns:ahyp="http://schemas.microsoft.com/office/drawing/2018/hyperlinkcolor" val="tx"/>
                    </a:ext>
                  </a:extLst>
                </a:hlinkClick>
              </a:rPr>
              <a:t>Microsoft Accessibility page</a:t>
            </a:r>
            <a:r>
              <a:rPr lang="en-US" sz="1800" dirty="0"/>
              <a:t>.</a:t>
            </a:r>
            <a:endParaRPr lang="en-US" sz="1800" b="1" dirty="0"/>
          </a:p>
          <a:p>
            <a:r>
              <a:rPr lang="en-US" sz="1800" b="1" dirty="0">
                <a:hlinkClick r:id="rId5">
                  <a:extLst>
                    <a:ext uri="{A12FA001-AC4F-418D-AE19-62706E023703}">
                      <ahyp:hlinkClr xmlns:ahyp="http://schemas.microsoft.com/office/drawing/2018/hyperlinkcolor" val="tx"/>
                    </a:ext>
                  </a:extLst>
                </a:hlinkClick>
              </a:rPr>
              <a:t>Microsoft Accessibility Fundamentals course</a:t>
            </a:r>
            <a:endParaRPr lang="en-US" sz="1800" b="1" dirty="0"/>
          </a:p>
          <a:p>
            <a:r>
              <a:rPr lang="en-US" sz="1800" b="1" dirty="0">
                <a:hlinkClick r:id="rId6">
                  <a:extLst>
                    <a:ext uri="{A12FA001-AC4F-418D-AE19-62706E023703}">
                      <ahyp:hlinkClr xmlns:ahyp="http://schemas.microsoft.com/office/drawing/2018/hyperlinkcolor" val="tx"/>
                    </a:ext>
                  </a:extLst>
                </a:hlinkClick>
              </a:rPr>
              <a:t>ANDI</a:t>
            </a:r>
            <a:r>
              <a:rPr lang="en-US" sz="1800" b="1" dirty="0"/>
              <a:t> – </a:t>
            </a:r>
            <a:r>
              <a:rPr lang="en-US" sz="1800" dirty="0"/>
              <a:t>Bookmarklet developed by the Social Security Administration to aid in accessibility testing.</a:t>
            </a:r>
          </a:p>
          <a:p>
            <a:r>
              <a:rPr lang="en-US" sz="1800" b="1" dirty="0">
                <a:hlinkClick r:id="rId7">
                  <a:extLst>
                    <a:ext uri="{A12FA001-AC4F-418D-AE19-62706E023703}">
                      <ahyp:hlinkClr xmlns:ahyp="http://schemas.microsoft.com/office/drawing/2018/hyperlinkcolor" val="tx"/>
                    </a:ext>
                  </a:extLst>
                </a:hlinkClick>
              </a:rPr>
              <a:t>VGAR</a:t>
            </a:r>
            <a:r>
              <a:rPr lang="en-US" sz="1800" dirty="0"/>
              <a:t> – Visa Global Accessibility Requirements</a:t>
            </a:r>
          </a:p>
          <a:p>
            <a:r>
              <a:rPr lang="en-US" sz="1800" b="1" dirty="0">
                <a:hlinkClick r:id="rId8">
                  <a:extLst>
                    <a:ext uri="{A12FA001-AC4F-418D-AE19-62706E023703}">
                      <ahyp:hlinkClr xmlns:ahyp="http://schemas.microsoft.com/office/drawing/2018/hyperlinkcolor" val="tx"/>
                    </a:ext>
                  </a:extLst>
                </a:hlinkClick>
              </a:rPr>
              <a:t>Section 508 ICT Testing Baseline for Web</a:t>
            </a:r>
            <a:r>
              <a:rPr lang="en-US" sz="1800" dirty="0"/>
              <a:t> - This Baseline identifies the minimum requirements of any test process used to determine conformance of web content with the Revised Section 508 of the Rehabilitation Act of 1973, as amended (29 U.S.C. 794d).</a:t>
            </a:r>
          </a:p>
          <a:p>
            <a:r>
              <a:rPr lang="en-US" sz="1800" b="1" dirty="0">
                <a:hlinkClick r:id="rId9">
                  <a:extLst>
                    <a:ext uri="{A12FA001-AC4F-418D-AE19-62706E023703}">
                      <ahyp:hlinkClr xmlns:ahyp="http://schemas.microsoft.com/office/drawing/2018/hyperlinkcolor" val="tx"/>
                    </a:ext>
                  </a:extLst>
                </a:hlinkClick>
              </a:rPr>
              <a:t>Trusted Tester: Section 508 Conformance Test Process for Web</a:t>
            </a:r>
            <a:r>
              <a:rPr lang="en-US" sz="1800" dirty="0"/>
              <a:t> – A standardized approach for manual inspection of web content for conformance with the revised Section 508 Standards.</a:t>
            </a:r>
          </a:p>
          <a:p>
            <a:r>
              <a:rPr lang="en-US" sz="1800" b="1" dirty="0">
                <a:hlinkClick r:id="rId10">
                  <a:extLst>
                    <a:ext uri="{A12FA001-AC4F-418D-AE19-62706E023703}">
                      <ahyp:hlinkClr xmlns:ahyp="http://schemas.microsoft.com/office/drawing/2018/hyperlinkcolor" val="tx"/>
                    </a:ext>
                  </a:extLst>
                </a:hlinkClick>
              </a:rPr>
              <a:t>IT Accessibility Laws and Policies | Policy &amp; Management | Section508.gov</a:t>
            </a:r>
            <a:r>
              <a:rPr lang="en-US" sz="1800" dirty="0"/>
              <a:t> – A page maintained by the GSA that provides information on some Accessibility related laws and policies</a:t>
            </a:r>
          </a:p>
          <a:p>
            <a:r>
              <a:rPr lang="en-US" sz="1800" b="1" dirty="0">
                <a:hlinkClick r:id="rId11">
                  <a:extLst>
                    <a:ext uri="{A12FA001-AC4F-418D-AE19-62706E023703}">
                      <ahyp:hlinkClr xmlns:ahyp="http://schemas.microsoft.com/office/drawing/2018/hyperlinkcolor" val="tx"/>
                    </a:ext>
                  </a:extLst>
                </a:hlinkClick>
              </a:rPr>
              <a:t>Web Accessibility Laws &amp; Policies | WAI | W3C</a:t>
            </a:r>
            <a:r>
              <a:rPr lang="en-US" sz="1800" b="1" dirty="0"/>
              <a:t> </a:t>
            </a:r>
            <a:r>
              <a:rPr lang="en-US" sz="1800" dirty="0"/>
              <a:t>– Lists some United States governmental policies, regulations, and standards related to web accessibility.</a:t>
            </a:r>
          </a:p>
        </p:txBody>
      </p:sp>
    </p:spTree>
    <p:extLst>
      <p:ext uri="{BB962C8B-B14F-4D97-AF65-F5344CB8AC3E}">
        <p14:creationId xmlns:p14="http://schemas.microsoft.com/office/powerpoint/2010/main" val="3785975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2E8B1-F366-5DF1-1CD4-0C7542AA2040}"/>
              </a:ext>
            </a:extLst>
          </p:cNvPr>
          <p:cNvSpPr>
            <a:spLocks noGrp="1"/>
          </p:cNvSpPr>
          <p:nvPr>
            <p:ph type="title"/>
          </p:nvPr>
        </p:nvSpPr>
        <p:spPr/>
        <p:txBody>
          <a:bodyPr>
            <a:normAutofit/>
          </a:bodyPr>
          <a:lstStyle/>
          <a:p>
            <a:r>
              <a:rPr lang="en-US" sz="5400" dirty="0"/>
              <a:t>Thank You!</a:t>
            </a:r>
          </a:p>
        </p:txBody>
      </p:sp>
      <p:sp>
        <p:nvSpPr>
          <p:cNvPr id="5" name="Content Placeholder 4">
            <a:extLst>
              <a:ext uri="{FF2B5EF4-FFF2-40B4-BE49-F238E27FC236}">
                <a16:creationId xmlns:a16="http://schemas.microsoft.com/office/drawing/2014/main" id="{670C5111-E412-79C3-3468-37AB4A5EF179}"/>
              </a:ext>
            </a:extLst>
          </p:cNvPr>
          <p:cNvSpPr>
            <a:spLocks noGrp="1"/>
          </p:cNvSpPr>
          <p:nvPr>
            <p:ph idx="1"/>
          </p:nvPr>
        </p:nvSpPr>
        <p:spPr>
          <a:xfrm>
            <a:off x="0" y="1269403"/>
            <a:ext cx="12192000" cy="505609"/>
          </a:xfrm>
        </p:spPr>
        <p:txBody>
          <a:bodyPr>
            <a:noAutofit/>
          </a:bodyPr>
          <a:lstStyle/>
          <a:p>
            <a:pPr marL="0" indent="0" algn="ctr">
              <a:buNone/>
            </a:pPr>
            <a:r>
              <a:rPr lang="en-US" sz="3200" dirty="0">
                <a:solidFill>
                  <a:schemeClr val="accent3">
                    <a:lumMod val="40000"/>
                    <a:lumOff val="60000"/>
                  </a:schemeClr>
                </a:solidFill>
              </a:rPr>
              <a:t>Questions?</a:t>
            </a:r>
          </a:p>
        </p:txBody>
      </p:sp>
      <p:sp>
        <p:nvSpPr>
          <p:cNvPr id="4" name="TextBox 3">
            <a:extLst>
              <a:ext uri="{FF2B5EF4-FFF2-40B4-BE49-F238E27FC236}">
                <a16:creationId xmlns:a16="http://schemas.microsoft.com/office/drawing/2014/main" id="{F46752D6-87C0-A915-5658-6D47DB52BA28}"/>
              </a:ext>
            </a:extLst>
          </p:cNvPr>
          <p:cNvSpPr txBox="1"/>
          <p:nvPr/>
        </p:nvSpPr>
        <p:spPr>
          <a:xfrm>
            <a:off x="3048897" y="1815633"/>
            <a:ext cx="6094206" cy="400110"/>
          </a:xfrm>
          <a:prstGeom prst="rect">
            <a:avLst/>
          </a:prstGeom>
          <a:noFill/>
        </p:spPr>
        <p:txBody>
          <a:bodyPr wrap="square">
            <a:spAutoFit/>
          </a:bodyPr>
          <a:lstStyle/>
          <a:p>
            <a:pPr marL="0" indent="0" algn="ctr">
              <a:buNone/>
            </a:pPr>
            <a:r>
              <a:rPr lang="en-US" sz="2000" b="0" i="0" dirty="0">
                <a:solidFill>
                  <a:schemeClr val="accent3">
                    <a:lumMod val="40000"/>
                    <a:lumOff val="60000"/>
                  </a:schemeClr>
                </a:solidFill>
                <a:effectLst/>
                <a:latin typeface="Inter"/>
                <a:hlinkClick r:id="rId3">
                  <a:extLst>
                    <a:ext uri="{A12FA001-AC4F-418D-AE19-62706E023703}">
                      <ahyp:hlinkClr xmlns:ahyp="http://schemas.microsoft.com/office/drawing/2018/hyperlinkcolor" val="tx"/>
                    </a:ext>
                  </a:extLst>
                </a:hlinkClick>
              </a:rPr>
              <a:t>linktr.ee/</a:t>
            </a:r>
            <a:r>
              <a:rPr lang="en-US" sz="2000" b="0" i="0" dirty="0" err="1">
                <a:solidFill>
                  <a:schemeClr val="accent3">
                    <a:lumMod val="40000"/>
                    <a:lumOff val="60000"/>
                  </a:schemeClr>
                </a:solidFill>
                <a:effectLst/>
                <a:latin typeface="Inter"/>
                <a:hlinkClick r:id="rId3">
                  <a:extLst>
                    <a:ext uri="{A12FA001-AC4F-418D-AE19-62706E023703}">
                      <ahyp:hlinkClr xmlns:ahyp="http://schemas.microsoft.com/office/drawing/2018/hyperlinkcolor" val="tx"/>
                    </a:ext>
                  </a:extLst>
                </a:hlinkClick>
              </a:rPr>
              <a:t>corgidev</a:t>
            </a:r>
            <a:endParaRPr lang="en-US" sz="2000" dirty="0">
              <a:solidFill>
                <a:schemeClr val="accent3">
                  <a:lumMod val="40000"/>
                  <a:lumOff val="60000"/>
                </a:schemeClr>
              </a:solidFill>
            </a:endParaRPr>
          </a:p>
        </p:txBody>
      </p:sp>
      <p:pic>
        <p:nvPicPr>
          <p:cNvPr id="11" name="Picture 10" descr="CorgiDev Linktree QR Code">
            <a:extLst>
              <a:ext uri="{FF2B5EF4-FFF2-40B4-BE49-F238E27FC236}">
                <a16:creationId xmlns:a16="http://schemas.microsoft.com/office/drawing/2014/main" id="{759F0074-F120-9478-EB1E-C21476DEE4A8}"/>
              </a:ext>
            </a:extLst>
          </p:cNvPr>
          <p:cNvPicPr>
            <a:picLocks noChangeAspect="1"/>
          </p:cNvPicPr>
          <p:nvPr/>
        </p:nvPicPr>
        <p:blipFill>
          <a:blip r:embed="rId4"/>
          <a:stretch>
            <a:fillRect/>
          </a:stretch>
        </p:blipFill>
        <p:spPr>
          <a:xfrm>
            <a:off x="4108300" y="2298347"/>
            <a:ext cx="3975399" cy="3975399"/>
          </a:xfrm>
          <a:prstGeom prst="rect">
            <a:avLst/>
          </a:prstGeom>
          <a:solidFill>
            <a:schemeClr val="bg1"/>
          </a:solidFill>
          <a:effectLst>
            <a:outerShdw blurRad="50800" dist="165100" dir="2700000" algn="tl" rotWithShape="0">
              <a:prstClr val="black">
                <a:alpha val="40000"/>
              </a:prstClr>
            </a:outerShdw>
          </a:effectLst>
        </p:spPr>
      </p:pic>
      <p:pic>
        <p:nvPicPr>
          <p:cNvPr id="7" name="Picture 6" descr="CorgiDev logo">
            <a:extLst>
              <a:ext uri="{FF2B5EF4-FFF2-40B4-BE49-F238E27FC236}">
                <a16:creationId xmlns:a16="http://schemas.microsoft.com/office/drawing/2014/main" id="{EF0865DE-6686-4ED9-6A15-17D4717FF2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18486" y="4219182"/>
            <a:ext cx="2182565" cy="2182565"/>
          </a:xfrm>
          <a:prstGeom prst="rect">
            <a:avLst/>
          </a:prstGeom>
        </p:spPr>
      </p:pic>
    </p:spTree>
    <p:extLst>
      <p:ext uri="{BB962C8B-B14F-4D97-AF65-F5344CB8AC3E}">
        <p14:creationId xmlns:p14="http://schemas.microsoft.com/office/powerpoint/2010/main" val="3357414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a:t>
            </a:r>
          </a:p>
        </p:txBody>
      </p:sp>
      <p:sp>
        <p:nvSpPr>
          <p:cNvPr id="3" name="Content Placeholder 2"/>
          <p:cNvSpPr>
            <a:spLocks noGrp="1"/>
          </p:cNvSpPr>
          <p:nvPr>
            <p:ph idx="1"/>
          </p:nvPr>
        </p:nvSpPr>
        <p:spPr>
          <a:effectLst>
            <a:outerShdw blurRad="50800" dist="165100" dir="2700000" algn="tl" rotWithShape="0">
              <a:prstClr val="black">
                <a:alpha val="40000"/>
              </a:prstClr>
            </a:outerShdw>
          </a:effectLst>
        </p:spPr>
        <p:txBody>
          <a:bodyPr/>
          <a:lstStyle/>
          <a:p>
            <a:pPr marL="0" indent="0">
              <a:buNone/>
            </a:pPr>
            <a:r>
              <a:rPr lang="en-US" dirty="0"/>
              <a:t>While I may mention some examples from current/past jobs, I am not representing any of my employers during this presentation.</a:t>
            </a:r>
          </a:p>
          <a:p>
            <a:pPr marL="0" indent="0">
              <a:buNone/>
            </a:pPr>
            <a:endParaRPr lang="en-US" dirty="0"/>
          </a:p>
          <a:p>
            <a:pPr marL="0" indent="0">
              <a:buNone/>
            </a:pPr>
            <a:r>
              <a:rPr lang="en-US" dirty="0"/>
              <a:t>Additionally, while I will discuss some legislation, I am not a lawyer and nothing I say should be taken as definitive legal advice.</a:t>
            </a:r>
          </a:p>
        </p:txBody>
      </p:sp>
    </p:spTree>
    <p:extLst>
      <p:ext uri="{BB962C8B-B14F-4D97-AF65-F5344CB8AC3E}">
        <p14:creationId xmlns:p14="http://schemas.microsoft.com/office/powerpoint/2010/main" val="2541583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4734D-CEF0-4372-A67F-6BE687D6B0D7}"/>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6CD1FD88-1DF5-4CB5-97CD-1BF062D3DAAF}"/>
              </a:ext>
            </a:extLst>
          </p:cNvPr>
          <p:cNvSpPr>
            <a:spLocks noGrp="1"/>
          </p:cNvSpPr>
          <p:nvPr>
            <p:ph idx="1"/>
          </p:nvPr>
        </p:nvSpPr>
        <p:spPr>
          <a:xfrm>
            <a:off x="838200" y="1485899"/>
            <a:ext cx="10515600" cy="4691064"/>
          </a:xfrm>
          <a:effectLst>
            <a:outerShdw blurRad="50800" dist="165100" dir="2700000" algn="tl" rotWithShape="0">
              <a:prstClr val="black">
                <a:alpha val="40000"/>
              </a:prstClr>
            </a:outerShdw>
          </a:effectLst>
        </p:spPr>
        <p:txBody>
          <a:bodyPr>
            <a:normAutofit/>
          </a:bodyPr>
          <a:lstStyle/>
          <a:p>
            <a:r>
              <a:rPr lang="en-US" dirty="0"/>
              <a:t>What is Accessibility?</a:t>
            </a:r>
          </a:p>
          <a:p>
            <a:r>
              <a:rPr lang="en-US" dirty="0"/>
              <a:t>Models of Disability</a:t>
            </a:r>
          </a:p>
          <a:p>
            <a:r>
              <a:rPr lang="en-US" dirty="0"/>
              <a:t>Disability Impacts</a:t>
            </a:r>
          </a:p>
          <a:p>
            <a:r>
              <a:rPr lang="en-US" dirty="0"/>
              <a:t>Accessibility Guidelines</a:t>
            </a:r>
          </a:p>
          <a:p>
            <a:r>
              <a:rPr lang="en-US" dirty="0"/>
              <a:t>Accessibility Regulations</a:t>
            </a:r>
          </a:p>
          <a:p>
            <a:r>
              <a:rPr lang="en-US" dirty="0"/>
              <a:t>Why?</a:t>
            </a:r>
          </a:p>
          <a:p>
            <a:r>
              <a:rPr lang="en-US" dirty="0"/>
              <a:t>What can we do?</a:t>
            </a:r>
          </a:p>
        </p:txBody>
      </p:sp>
    </p:spTree>
    <p:extLst>
      <p:ext uri="{BB962C8B-B14F-4D97-AF65-F5344CB8AC3E}">
        <p14:creationId xmlns:p14="http://schemas.microsoft.com/office/powerpoint/2010/main" val="1852513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AD4E1-0643-4C88-9E49-C2724AEB3568}"/>
              </a:ext>
            </a:extLst>
          </p:cNvPr>
          <p:cNvSpPr>
            <a:spLocks noGrp="1"/>
          </p:cNvSpPr>
          <p:nvPr>
            <p:ph type="title"/>
          </p:nvPr>
        </p:nvSpPr>
        <p:spPr/>
        <p:txBody>
          <a:bodyPr/>
          <a:lstStyle/>
          <a:p>
            <a:r>
              <a:rPr lang="en-US" dirty="0"/>
              <a:t>What is Accessibility?</a:t>
            </a:r>
          </a:p>
        </p:txBody>
      </p:sp>
      <p:pic>
        <p:nvPicPr>
          <p:cNvPr id="42" name="Graphic 41" descr="Woman in a wheelchair who appears to be speaking to someone.">
            <a:extLst>
              <a:ext uri="{FF2B5EF4-FFF2-40B4-BE49-F238E27FC236}">
                <a16:creationId xmlns:a16="http://schemas.microsoft.com/office/drawing/2014/main" id="{002E7228-3D2B-0E74-04D1-AF0E191F69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7863840" y="1781250"/>
            <a:ext cx="3244326" cy="4279749"/>
          </a:xfrm>
          <a:prstGeom prst="rect">
            <a:avLst/>
          </a:prstGeom>
          <a:effectLst>
            <a:outerShdw blurRad="50800" dist="165100" sx="101000" sy="101000" algn="tl" rotWithShape="0">
              <a:prstClr val="black">
                <a:alpha val="40000"/>
              </a:prstClr>
            </a:outerShdw>
          </a:effectLst>
        </p:spPr>
      </p:pic>
    </p:spTree>
    <p:extLst>
      <p:ext uri="{BB962C8B-B14F-4D97-AF65-F5344CB8AC3E}">
        <p14:creationId xmlns:p14="http://schemas.microsoft.com/office/powerpoint/2010/main" val="3255499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1B739-3D86-4A84-82C6-4ED9C27647A0}"/>
              </a:ext>
            </a:extLst>
          </p:cNvPr>
          <p:cNvSpPr>
            <a:spLocks noGrp="1"/>
          </p:cNvSpPr>
          <p:nvPr>
            <p:ph type="title"/>
          </p:nvPr>
        </p:nvSpPr>
        <p:spPr/>
        <p:txBody>
          <a:bodyPr/>
          <a:lstStyle/>
          <a:p>
            <a:r>
              <a:rPr lang="en-US" dirty="0"/>
              <a:t>Models of Disability</a:t>
            </a:r>
          </a:p>
        </p:txBody>
      </p:sp>
      <p:sp>
        <p:nvSpPr>
          <p:cNvPr id="6" name="Content Placeholder 5">
            <a:extLst>
              <a:ext uri="{FF2B5EF4-FFF2-40B4-BE49-F238E27FC236}">
                <a16:creationId xmlns:a16="http://schemas.microsoft.com/office/drawing/2014/main" id="{34542B61-5515-D270-8D0C-A664B94272AB}"/>
              </a:ext>
            </a:extLst>
          </p:cNvPr>
          <p:cNvSpPr>
            <a:spLocks noGrp="1"/>
          </p:cNvSpPr>
          <p:nvPr>
            <p:ph idx="1"/>
          </p:nvPr>
        </p:nvSpPr>
        <p:spPr>
          <a:xfrm>
            <a:off x="838200" y="1485899"/>
            <a:ext cx="5257800" cy="471993"/>
          </a:xfrm>
          <a:solidFill>
            <a:schemeClr val="accent1"/>
          </a:solidFill>
        </p:spPr>
        <p:txBody>
          <a:bodyPr>
            <a:noAutofit/>
          </a:bodyPr>
          <a:lstStyle/>
          <a:p>
            <a:pPr marL="0" indent="0" algn="ctr">
              <a:buNone/>
            </a:pPr>
            <a:r>
              <a:rPr lang="en-US" b="1" dirty="0"/>
              <a:t>Medical Model</a:t>
            </a:r>
          </a:p>
        </p:txBody>
      </p:sp>
      <p:sp>
        <p:nvSpPr>
          <p:cNvPr id="3" name="Content Placeholder 5">
            <a:extLst>
              <a:ext uri="{FF2B5EF4-FFF2-40B4-BE49-F238E27FC236}">
                <a16:creationId xmlns:a16="http://schemas.microsoft.com/office/drawing/2014/main" id="{9D638216-6777-2339-EDB6-10B649079465}"/>
              </a:ext>
            </a:extLst>
          </p:cNvPr>
          <p:cNvSpPr txBox="1">
            <a:spLocks/>
          </p:cNvSpPr>
          <p:nvPr/>
        </p:nvSpPr>
        <p:spPr>
          <a:xfrm>
            <a:off x="6419625" y="1485899"/>
            <a:ext cx="5257800" cy="471993"/>
          </a:xfrm>
          <a:prstGeom prst="rect">
            <a:avLst/>
          </a:prstGeom>
          <a:solidFill>
            <a:schemeClr val="accent1"/>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Clr>
                <a:schemeClr val="accent3"/>
              </a:buClr>
              <a:buFont typeface="Wingdings" panose="05000000000000000000" pitchFamily="2" charset="2"/>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Clr>
                <a:schemeClr val="accent3"/>
              </a:buClr>
              <a:buFont typeface="Wingdings" panose="05000000000000000000" pitchFamily="2" charset="2"/>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Clr>
                <a:schemeClr val="accent3"/>
              </a:buClr>
              <a:buFont typeface="Wingdings" panose="05000000000000000000" pitchFamily="2" charset="2"/>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Clr>
                <a:schemeClr val="accent3"/>
              </a:buClr>
              <a:buFont typeface="Wingdings" panose="05000000000000000000" pitchFamily="2" charset="2"/>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Clr>
                <a:schemeClr val="accent3"/>
              </a:buClr>
              <a:buFont typeface="Wingdings" panose="05000000000000000000" pitchFamily="2" charset="2"/>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Wingdings" panose="05000000000000000000" pitchFamily="2" charset="2"/>
              <a:buNone/>
            </a:pPr>
            <a:r>
              <a:rPr lang="en-US" b="1" dirty="0"/>
              <a:t>Social Model</a:t>
            </a:r>
          </a:p>
        </p:txBody>
      </p:sp>
      <p:pic>
        <p:nvPicPr>
          <p:cNvPr id="10" name="Graphic 9" descr="Man holding baby (Under the Social Model label)">
            <a:extLst>
              <a:ext uri="{FF2B5EF4-FFF2-40B4-BE49-F238E27FC236}">
                <a16:creationId xmlns:a16="http://schemas.microsoft.com/office/drawing/2014/main" id="{FAF23685-7F6B-0DBC-958E-ED1003E896E6}"/>
              </a:ext>
              <a:ext uri="{C183D7F6-B498-43B3-948B-1728B52AA6E4}">
                <adec:decorative xmlns:adec="http://schemas.microsoft.com/office/drawing/2017/decorative" val="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76053" y="2168057"/>
            <a:ext cx="3993046" cy="3993046"/>
          </a:xfrm>
          <a:prstGeom prst="rect">
            <a:avLst/>
          </a:prstGeom>
          <a:effectLst>
            <a:outerShdw blurRad="50800" dist="165100" algn="l" rotWithShape="0">
              <a:prstClr val="black">
                <a:alpha val="40000"/>
              </a:prstClr>
            </a:outerShdw>
          </a:effectLst>
        </p:spPr>
      </p:pic>
      <p:pic>
        <p:nvPicPr>
          <p:cNvPr id="14" name="Graphic 13" descr="Medicine Bottle (Under the Medical Model label)">
            <a:extLst>
              <a:ext uri="{FF2B5EF4-FFF2-40B4-BE49-F238E27FC236}">
                <a16:creationId xmlns:a16="http://schemas.microsoft.com/office/drawing/2014/main" id="{AC01CE69-7166-42D8-1CCD-727E6D0CE6C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43761" y="3076686"/>
            <a:ext cx="3246677" cy="3246677"/>
          </a:xfrm>
          <a:prstGeom prst="rect">
            <a:avLst/>
          </a:prstGeom>
          <a:effectLst>
            <a:outerShdw blurRad="50800" dist="165100" algn="l" rotWithShape="0">
              <a:prstClr val="black">
                <a:alpha val="40000"/>
              </a:prstClr>
            </a:outerShdw>
          </a:effectLst>
        </p:spPr>
      </p:pic>
    </p:spTree>
    <p:extLst>
      <p:ext uri="{BB962C8B-B14F-4D97-AF65-F5344CB8AC3E}">
        <p14:creationId xmlns:p14="http://schemas.microsoft.com/office/powerpoint/2010/main" val="59454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1B739-3D86-4A84-82C6-4ED9C27647A0}"/>
              </a:ext>
            </a:extLst>
          </p:cNvPr>
          <p:cNvSpPr>
            <a:spLocks noGrp="1"/>
          </p:cNvSpPr>
          <p:nvPr>
            <p:ph type="title"/>
          </p:nvPr>
        </p:nvSpPr>
        <p:spPr/>
        <p:txBody>
          <a:bodyPr/>
          <a:lstStyle/>
          <a:p>
            <a:r>
              <a:rPr lang="en-US" dirty="0"/>
              <a:t>Disability Impacts</a:t>
            </a:r>
          </a:p>
        </p:txBody>
      </p:sp>
      <p:pic>
        <p:nvPicPr>
          <p:cNvPr id="7" name="Picture 2" descr="Image of a 20-sided die with a current value of 1 followed by the text: &quot;You attempt to blow out the birthday cake candles but instead tip them over, light the curtains on fire and now your room is burning.&quot;">
            <a:extLst>
              <a:ext uri="{FF2B5EF4-FFF2-40B4-BE49-F238E27FC236}">
                <a16:creationId xmlns:a16="http://schemas.microsoft.com/office/drawing/2014/main" id="{9B67ECEC-77E6-847D-1A00-4E54D135C6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0078" y="1485899"/>
            <a:ext cx="7071844" cy="4709959"/>
          </a:xfrm>
          <a:prstGeom prst="rect">
            <a:avLst/>
          </a:prstGeom>
          <a:noFill/>
          <a:effectLst>
            <a:softEdge rad="889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3836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F4ED6-95B6-45CA-9318-D5C6D107AB69}"/>
              </a:ext>
            </a:extLst>
          </p:cNvPr>
          <p:cNvSpPr>
            <a:spLocks noGrp="1"/>
          </p:cNvSpPr>
          <p:nvPr>
            <p:ph type="title"/>
          </p:nvPr>
        </p:nvSpPr>
        <p:spPr>
          <a:xfrm>
            <a:off x="494852" y="95250"/>
            <a:ext cx="7839524" cy="812800"/>
          </a:xfrm>
        </p:spPr>
        <p:txBody>
          <a:bodyPr/>
          <a:lstStyle/>
          <a:p>
            <a:r>
              <a:rPr lang="en-US" dirty="0"/>
              <a:t>Accessibility Guidelines</a:t>
            </a:r>
          </a:p>
        </p:txBody>
      </p:sp>
      <p:pic>
        <p:nvPicPr>
          <p:cNvPr id="11" name="Picture 10" descr="Intopia's WCAG 2.2 Map&#10;See the speaker notes for information on where to find a more accessible version.">
            <a:extLst>
              <a:ext uri="{FF2B5EF4-FFF2-40B4-BE49-F238E27FC236}">
                <a16:creationId xmlns:a16="http://schemas.microsoft.com/office/drawing/2014/main" id="{233B5E69-730F-8CAD-99BD-A57F6B67808F}"/>
              </a:ext>
            </a:extLst>
          </p:cNvPr>
          <p:cNvPicPr>
            <a:picLocks noChangeAspect="1"/>
          </p:cNvPicPr>
          <p:nvPr/>
        </p:nvPicPr>
        <p:blipFill>
          <a:blip r:embed="rId3"/>
          <a:stretch>
            <a:fillRect/>
          </a:stretch>
        </p:blipFill>
        <p:spPr>
          <a:xfrm>
            <a:off x="6850191" y="908050"/>
            <a:ext cx="3749208" cy="5286200"/>
          </a:xfrm>
          <a:prstGeom prst="rect">
            <a:avLst/>
          </a:prstGeom>
        </p:spPr>
      </p:pic>
      <p:pic>
        <p:nvPicPr>
          <p:cNvPr id="22" name="Picture 21" descr="Intopia's WCAG 2.1 Map&#10;See the speaker notes for information on where to find a more accessible version.">
            <a:extLst>
              <a:ext uri="{FF2B5EF4-FFF2-40B4-BE49-F238E27FC236}">
                <a16:creationId xmlns:a16="http://schemas.microsoft.com/office/drawing/2014/main" id="{F3824959-0A41-5146-461E-B74FDD774029}"/>
              </a:ext>
            </a:extLst>
          </p:cNvPr>
          <p:cNvPicPr>
            <a:picLocks noChangeAspect="1"/>
          </p:cNvPicPr>
          <p:nvPr/>
        </p:nvPicPr>
        <p:blipFill>
          <a:blip r:embed="rId4"/>
          <a:stretch>
            <a:fillRect/>
          </a:stretch>
        </p:blipFill>
        <p:spPr>
          <a:xfrm>
            <a:off x="1637160" y="928025"/>
            <a:ext cx="3704651" cy="5286199"/>
          </a:xfrm>
          <a:prstGeom prst="rect">
            <a:avLst/>
          </a:prstGeom>
        </p:spPr>
      </p:pic>
    </p:spTree>
    <p:extLst>
      <p:ext uri="{BB962C8B-B14F-4D97-AF65-F5344CB8AC3E}">
        <p14:creationId xmlns:p14="http://schemas.microsoft.com/office/powerpoint/2010/main" val="3657973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F4ED6-95B6-45CA-9318-D5C6D107AB69}"/>
              </a:ext>
            </a:extLst>
          </p:cNvPr>
          <p:cNvSpPr>
            <a:spLocks noGrp="1"/>
          </p:cNvSpPr>
          <p:nvPr>
            <p:ph type="title"/>
          </p:nvPr>
        </p:nvSpPr>
        <p:spPr>
          <a:xfrm>
            <a:off x="838200" y="327378"/>
            <a:ext cx="8334376" cy="1388533"/>
          </a:xfrm>
        </p:spPr>
        <p:txBody>
          <a:bodyPr>
            <a:normAutofit/>
          </a:bodyPr>
          <a:lstStyle/>
          <a:p>
            <a:r>
              <a:rPr lang="en-US" sz="5400" dirty="0"/>
              <a:t>Accessibility Regulations</a:t>
            </a:r>
          </a:p>
        </p:txBody>
      </p:sp>
      <p:sp>
        <p:nvSpPr>
          <p:cNvPr id="3" name="Content Placeholder 2">
            <a:extLst>
              <a:ext uri="{FF2B5EF4-FFF2-40B4-BE49-F238E27FC236}">
                <a16:creationId xmlns:a16="http://schemas.microsoft.com/office/drawing/2014/main" id="{E84E5DA1-F8B9-4937-9464-997FD4F08F17}"/>
              </a:ext>
            </a:extLst>
          </p:cNvPr>
          <p:cNvSpPr>
            <a:spLocks noGrp="1"/>
          </p:cNvSpPr>
          <p:nvPr>
            <p:ph idx="1"/>
          </p:nvPr>
        </p:nvSpPr>
        <p:spPr>
          <a:xfrm>
            <a:off x="3249613" y="5326591"/>
            <a:ext cx="5692776" cy="679097"/>
          </a:xfrm>
          <a:effectLst>
            <a:outerShdw blurRad="50800" dist="165100" dir="2700000" algn="tl" rotWithShape="0">
              <a:prstClr val="black">
                <a:alpha val="40000"/>
              </a:prstClr>
            </a:outerShdw>
          </a:effectLst>
        </p:spPr>
        <p:txBody>
          <a:bodyPr>
            <a:noAutofit/>
          </a:bodyPr>
          <a:lstStyle/>
          <a:p>
            <a:pPr marL="0" indent="0" algn="ctr">
              <a:buNone/>
            </a:pPr>
            <a:r>
              <a:rPr lang="en-US" sz="2200" dirty="0"/>
              <a:t>Learn more at: </a:t>
            </a:r>
            <a:r>
              <a:rPr lang="en-US" sz="2200" dirty="0">
                <a:solidFill>
                  <a:schemeClr val="accent3">
                    <a:lumMod val="20000"/>
                    <a:lumOff val="80000"/>
                  </a:schemeClr>
                </a:solidFill>
                <a:hlinkClick r:id="rId3">
                  <a:extLst>
                    <a:ext uri="{A12FA001-AC4F-418D-AE19-62706E023703}">
                      <ahyp:hlinkClr xmlns:ahyp="http://schemas.microsoft.com/office/drawing/2018/hyperlinkcolor" val="tx"/>
                    </a:ext>
                  </a:extLst>
                </a:hlinkClick>
              </a:rPr>
              <a:t>Web Accessibility Laws &amp; Policies | WAI | W3C</a:t>
            </a:r>
            <a:endParaRPr lang="en-US" sz="2200" dirty="0">
              <a:solidFill>
                <a:schemeClr val="accent3">
                  <a:lumMod val="20000"/>
                  <a:lumOff val="80000"/>
                </a:schemeClr>
              </a:solidFill>
            </a:endParaRPr>
          </a:p>
        </p:txBody>
      </p:sp>
      <p:pic>
        <p:nvPicPr>
          <p:cNvPr id="12" name="Picture 11" descr="Gavel resting on block">
            <a:extLst>
              <a:ext uri="{FF2B5EF4-FFF2-40B4-BE49-F238E27FC236}">
                <a16:creationId xmlns:a16="http://schemas.microsoft.com/office/drawing/2014/main" id="{5F6C2693-FD0D-68FC-C4E3-FE72958DCBC3}"/>
              </a:ext>
            </a:extLst>
          </p:cNvPr>
          <p:cNvPicPr>
            <a:picLocks noChangeAspect="1"/>
          </p:cNvPicPr>
          <p:nvPr/>
        </p:nvPicPr>
        <p:blipFill>
          <a:blip r:embed="rId4"/>
          <a:stretch>
            <a:fillRect/>
          </a:stretch>
        </p:blipFill>
        <p:spPr>
          <a:xfrm>
            <a:off x="3249612" y="1531408"/>
            <a:ext cx="5692776" cy="3795184"/>
          </a:xfrm>
          <a:prstGeom prst="rect">
            <a:avLst/>
          </a:prstGeom>
        </p:spPr>
      </p:pic>
    </p:spTree>
    <p:extLst>
      <p:ext uri="{BB962C8B-B14F-4D97-AF65-F5344CB8AC3E}">
        <p14:creationId xmlns:p14="http://schemas.microsoft.com/office/powerpoint/2010/main" val="3438507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BE3E6-5A5E-4463-8DB0-F3CF9C324778}"/>
              </a:ext>
            </a:extLst>
          </p:cNvPr>
          <p:cNvSpPr>
            <a:spLocks noGrp="1"/>
          </p:cNvSpPr>
          <p:nvPr>
            <p:ph type="title"/>
          </p:nvPr>
        </p:nvSpPr>
        <p:spPr/>
        <p:txBody>
          <a:bodyPr>
            <a:normAutofit/>
          </a:bodyPr>
          <a:lstStyle/>
          <a:p>
            <a:r>
              <a:rPr lang="en-US" sz="5400" dirty="0"/>
              <a:t>Why?</a:t>
            </a:r>
          </a:p>
        </p:txBody>
      </p:sp>
      <p:grpSp>
        <p:nvGrpSpPr>
          <p:cNvPr id="36" name="Group 35" descr="Woman with one hand on her hip and her other hand up like she is confused about something. A thought bubble next to her head features the wheelchair moving forward icon.">
            <a:extLst>
              <a:ext uri="{FF2B5EF4-FFF2-40B4-BE49-F238E27FC236}">
                <a16:creationId xmlns:a16="http://schemas.microsoft.com/office/drawing/2014/main" id="{362A77A9-D969-D7FC-3729-A09E783AC6FB}"/>
              </a:ext>
              <a:ext uri="{C183D7F6-B498-43B3-948B-1728B52AA6E4}">
                <adec:decorative xmlns:adec="http://schemas.microsoft.com/office/drawing/2017/decorative" val="0"/>
              </a:ext>
            </a:extLst>
          </p:cNvPr>
          <p:cNvGrpSpPr/>
          <p:nvPr/>
        </p:nvGrpSpPr>
        <p:grpSpPr>
          <a:xfrm flipH="1">
            <a:off x="8202416" y="174199"/>
            <a:ext cx="3103759" cy="6149164"/>
            <a:chOff x="8202416" y="174199"/>
            <a:chExt cx="3103759" cy="6149164"/>
          </a:xfrm>
          <a:effectLst>
            <a:outerShdw blurRad="50800" dist="165100" algn="l" rotWithShape="0">
              <a:prstClr val="black">
                <a:alpha val="40000"/>
              </a:prstClr>
            </a:outerShdw>
          </a:effectLst>
        </p:grpSpPr>
        <p:grpSp>
          <p:nvGrpSpPr>
            <p:cNvPr id="27" name="Group 26">
              <a:extLst>
                <a:ext uri="{FF2B5EF4-FFF2-40B4-BE49-F238E27FC236}">
                  <a16:creationId xmlns:a16="http://schemas.microsoft.com/office/drawing/2014/main" id="{6B5AA19C-9E9B-D948-3222-82C8AD3142B2}"/>
                </a:ext>
              </a:extLst>
            </p:cNvPr>
            <p:cNvGrpSpPr/>
            <p:nvPr/>
          </p:nvGrpSpPr>
          <p:grpSpPr>
            <a:xfrm>
              <a:off x="9184630" y="174199"/>
              <a:ext cx="2121545" cy="2087876"/>
              <a:chOff x="8681421" y="-205790"/>
              <a:chExt cx="3574039" cy="3415822"/>
            </a:xfrm>
          </p:grpSpPr>
          <p:pic>
            <p:nvPicPr>
              <p:cNvPr id="28" name="Graphic 27">
                <a:extLst>
                  <a:ext uri="{FF2B5EF4-FFF2-40B4-BE49-F238E27FC236}">
                    <a16:creationId xmlns:a16="http://schemas.microsoft.com/office/drawing/2014/main" id="{55E4501F-5E02-EAA4-8FC0-7B729A0A1F05}"/>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681421" y="-205790"/>
                <a:ext cx="3574039" cy="3415822"/>
              </a:xfrm>
              <a:prstGeom prst="rect">
                <a:avLst/>
              </a:prstGeom>
            </p:spPr>
          </p:pic>
          <p:pic>
            <p:nvPicPr>
              <p:cNvPr id="29" name="Graphic 28">
                <a:extLst>
                  <a:ext uri="{FF2B5EF4-FFF2-40B4-BE49-F238E27FC236}">
                    <a16:creationId xmlns:a16="http://schemas.microsoft.com/office/drawing/2014/main" id="{5A7B4CCF-1130-6869-A863-8977148938EF}"/>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819538" y="566625"/>
                <a:ext cx="1170274" cy="1118468"/>
              </a:xfrm>
              <a:prstGeom prst="rect">
                <a:avLst/>
              </a:prstGeom>
            </p:spPr>
          </p:pic>
        </p:grpSp>
        <p:pic>
          <p:nvPicPr>
            <p:cNvPr id="35" name="Graphic 34">
              <a:extLst>
                <a:ext uri="{FF2B5EF4-FFF2-40B4-BE49-F238E27FC236}">
                  <a16:creationId xmlns:a16="http://schemas.microsoft.com/office/drawing/2014/main" id="{D5856E95-3CBA-8C6F-5FF4-2691E5F9CE51}"/>
                </a:ext>
                <a:ext uri="{C183D7F6-B498-43B3-948B-1728B52AA6E4}">
                  <adec:decorative xmlns:adec="http://schemas.microsoft.com/office/drawing/2017/decorative" val="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202416" y="1846613"/>
              <a:ext cx="2352675" cy="4476750"/>
            </a:xfrm>
            <a:prstGeom prst="rect">
              <a:avLst/>
            </a:prstGeom>
          </p:spPr>
        </p:pic>
      </p:grpSp>
    </p:spTree>
    <p:extLst>
      <p:ext uri="{BB962C8B-B14F-4D97-AF65-F5344CB8AC3E}">
        <p14:creationId xmlns:p14="http://schemas.microsoft.com/office/powerpoint/2010/main" val="471062924"/>
      </p:ext>
    </p:extLst>
  </p:cSld>
  <p:clrMapOvr>
    <a:masterClrMapping/>
  </p:clrMapOvr>
</p:sld>
</file>

<file path=ppt/theme/theme1.xml><?xml version="1.0" encoding="utf-8"?>
<a:theme xmlns:a="http://schemas.openxmlformats.org/drawingml/2006/main" name="Office Theme">
  <a:themeElements>
    <a:clrScheme name="Custom 278">
      <a:dk1>
        <a:sysClr val="windowText" lastClr="000000"/>
      </a:dk1>
      <a:lt1>
        <a:sysClr val="window" lastClr="FFFFFF"/>
      </a:lt1>
      <a:dk2>
        <a:srgbClr val="44546A"/>
      </a:dk2>
      <a:lt2>
        <a:srgbClr val="E7E6E6"/>
      </a:lt2>
      <a:accent1>
        <a:srgbClr val="5A4694"/>
      </a:accent1>
      <a:accent2>
        <a:srgbClr val="23737C"/>
      </a:accent2>
      <a:accent3>
        <a:srgbClr val="489CAF"/>
      </a:accent3>
      <a:accent4>
        <a:srgbClr val="E2D02C"/>
      </a:accent4>
      <a:accent5>
        <a:srgbClr val="F26C6E"/>
      </a:accent5>
      <a:accent6>
        <a:srgbClr val="1F2938"/>
      </a:accent6>
      <a:hlink>
        <a:srgbClr val="0563C1"/>
      </a:hlink>
      <a:folHlink>
        <a:srgbClr val="954F72"/>
      </a:folHlink>
    </a:clrScheme>
    <a:fontScheme name="Custom 6">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251335_Earth Day presentation_RVA_v3.potx" id="{2E821734-A971-4A99-A887-EE8808B7446A}" vid="{74D09940-9788-4332-97C9-A3EF112A74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EDC6638-3F1D-4CA5-A167-2F719C08762F}">
  <ds:schemaRefs>
    <ds:schemaRef ds:uri="http://schemas.microsoft.com/sharepoint/v3/contenttype/forms"/>
  </ds:schemaRefs>
</ds:datastoreItem>
</file>

<file path=customXml/itemProps2.xml><?xml version="1.0" encoding="utf-8"?>
<ds:datastoreItem xmlns:ds="http://schemas.openxmlformats.org/officeDocument/2006/customXml" ds:itemID="{1E159ADF-C50B-4A45-AD13-B0A8152C3150}">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5FDF6E3-4638-4FD3-B9D7-E0E63F20565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Earth Day slides</Template>
  <TotalTime>510</TotalTime>
  <Words>937</Words>
  <Application>Microsoft Office PowerPoint</Application>
  <PresentationFormat>Widescreen</PresentationFormat>
  <Paragraphs>94</Paragraphs>
  <Slides>12</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Franklin Gothic Book</vt:lpstr>
      <vt:lpstr>Franklin Gothic Demi</vt:lpstr>
      <vt:lpstr>Inter</vt:lpstr>
      <vt:lpstr>Wingdings</vt:lpstr>
      <vt:lpstr>Office Theme</vt:lpstr>
      <vt:lpstr>Introduction to Accessibility</vt:lpstr>
      <vt:lpstr>Disclaimer</vt:lpstr>
      <vt:lpstr>Overview</vt:lpstr>
      <vt:lpstr>What is Accessibility?</vt:lpstr>
      <vt:lpstr>Models of Disability</vt:lpstr>
      <vt:lpstr>Disability Impacts</vt:lpstr>
      <vt:lpstr>Accessibility Guidelines</vt:lpstr>
      <vt:lpstr>Accessibility Regulations</vt:lpstr>
      <vt:lpstr>Why?</vt:lpstr>
      <vt:lpstr>What can we do?</vt:lpstr>
      <vt:lpstr>Resources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Accessibility Testing</dc:title>
  <dc:creator>Erissa Duvall</dc:creator>
  <cp:lastModifiedBy>Erissa Duvall</cp:lastModifiedBy>
  <cp:revision>44</cp:revision>
  <dcterms:created xsi:type="dcterms:W3CDTF">2023-11-07T06:42:14Z</dcterms:created>
  <dcterms:modified xsi:type="dcterms:W3CDTF">2023-12-04T23:48:15Z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